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4" r:id="rId1"/>
  </p:sldMasterIdLst>
  <p:notesMasterIdLst>
    <p:notesMasterId r:id="rId15"/>
  </p:notesMasterIdLst>
  <p:sldIdLst>
    <p:sldId id="256" r:id="rId2"/>
    <p:sldId id="274" r:id="rId3"/>
    <p:sldId id="280" r:id="rId4"/>
    <p:sldId id="275" r:id="rId5"/>
    <p:sldId id="257" r:id="rId6"/>
    <p:sldId id="258" r:id="rId7"/>
    <p:sldId id="271" r:id="rId8"/>
    <p:sldId id="272" r:id="rId9"/>
    <p:sldId id="277" r:id="rId10"/>
    <p:sldId id="260" r:id="rId11"/>
    <p:sldId id="278" r:id="rId12"/>
    <p:sldId id="279" r:id="rId13"/>
    <p:sldId id="28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FF"/>
    <a:srgbClr val="FFCCFF"/>
    <a:srgbClr val="FF9966"/>
    <a:srgbClr val="FF0066"/>
    <a:srgbClr val="CC66FF"/>
    <a:srgbClr val="66FFFF"/>
    <a:srgbClr val="FFFF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771" autoAdjust="0"/>
  </p:normalViewPr>
  <p:slideViewPr>
    <p:cSldViewPr>
      <p:cViewPr>
        <p:scale>
          <a:sx n="89" d="100"/>
          <a:sy n="89" d="100"/>
        </p:scale>
        <p:origin x="-2280" y="-432"/>
      </p:cViewPr>
      <p:guideLst>
        <p:guide orient="horz" pos="2154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7FBBBB-B793-4B6E-8739-C46B337BBD47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5B5C5F9-2190-4F10-B3BA-FCCC5DDE684D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820955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F02B42-16E4-4E3D-9431-2FCBD0F259C6}" type="slidenum">
              <a:rPr lang="ru-RU" altLang="ru-RU" smtClean="0"/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163B4A26-F5BD-4269-98FC-6077F6674B1F}" type="datetimeFigureOut">
              <a:rPr lang="ru-RU" smtClean="0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552DAD-B507-4AE4-9AEB-655950188519}" type="slidenum">
              <a:rPr lang="ru-RU" altLang="zh-CN" smtClean="0"/>
              <a:pPr>
                <a:defRPr/>
              </a:pPr>
              <a:t>‹#›</a:t>
            </a:fld>
            <a:endParaRPr lang="ru-RU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C8238-208A-4436-AA15-B37F50368BB6}" type="datetimeFigureOut">
              <a:rPr lang="ru-RU" smtClean="0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D9530-4A12-403A-8A81-59410831CF70}" type="slidenum">
              <a:rPr lang="ru-RU" altLang="zh-CN" smtClean="0"/>
              <a:pPr>
                <a:defRPr/>
              </a:pPr>
              <a:t>‹#›</a:t>
            </a:fld>
            <a:endParaRPr lang="ru-RU" altLang="zh-CN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E4ADEF-2023-4188-8C44-33BBF9F14694}" type="datetimeFigureOut">
              <a:rPr lang="ru-RU" smtClean="0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266CA-4AAE-4C34-A0FE-192AE887968D}" type="slidenum">
              <a:rPr lang="ru-RU" altLang="zh-CN" smtClean="0"/>
              <a:pPr>
                <a:defRPr/>
              </a:pPr>
              <a:t>‹#›</a:t>
            </a:fld>
            <a:endParaRPr lang="ru-RU" altLang="zh-CN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72DA98-0B87-44D7-BFE4-D8D986CD46EE}" type="datetimeFigureOut">
              <a:rPr lang="ru-RU" smtClean="0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4BA0-701D-423B-AEAA-32329827EB56}" type="slidenum">
              <a:rPr lang="ru-RU" altLang="zh-CN" smtClean="0"/>
              <a:pPr>
                <a:defRPr/>
              </a:pPr>
              <a:t>‹#›</a:t>
            </a:fld>
            <a:endParaRPr lang="ru-RU" altLang="zh-CN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4B91A-068F-4E37-99EB-9DE0CCD1EA04}" type="datetimeFigureOut">
              <a:rPr lang="ru-RU" smtClean="0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BFEF0-7F50-4065-8A60-8CFC0C5A5D7E}" type="slidenum">
              <a:rPr lang="ru-RU" altLang="zh-CN" smtClean="0"/>
              <a:pPr>
                <a:defRPr/>
              </a:pPr>
              <a:t>‹#›</a:t>
            </a:fld>
            <a:endParaRPr lang="ru-RU" altLang="zh-CN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B446D-E7B1-40CD-8237-EECD46A57DAB}" type="datetimeFigureOut">
              <a:rPr lang="ru-RU" smtClean="0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6E878-B5AE-4954-83AF-07E5139D9A5E}" type="slidenum">
              <a:rPr lang="ru-RU" altLang="zh-CN" smtClean="0"/>
              <a:pPr>
                <a:defRPr/>
              </a:pPr>
              <a:t>‹#›</a:t>
            </a:fld>
            <a:endParaRPr lang="ru-RU" altLang="zh-CN">
              <a:latin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C93FFB-82ED-4B87-B873-5D67CBE360C0}" type="datetimeFigureOut">
              <a:rPr lang="ru-RU" smtClean="0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B0048-F1A9-41F6-9DE4-8DC9592CA5E5}" type="slidenum">
              <a:rPr lang="ru-RU" altLang="zh-CN" smtClean="0"/>
              <a:pPr>
                <a:defRPr/>
              </a:pPr>
              <a:t>‹#›</a:t>
            </a:fld>
            <a:endParaRPr lang="ru-RU" altLang="zh-CN">
              <a:latin typeface="Arial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84D892-2D3B-43C2-985D-09B0824E3FC6}" type="datetimeFigureOut">
              <a:rPr lang="ru-RU" smtClean="0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73F39-C1A6-4A59-A5CB-3406572E226A}" type="slidenum">
              <a:rPr lang="ru-RU" altLang="zh-CN" smtClean="0"/>
              <a:pPr>
                <a:defRPr/>
              </a:pPr>
              <a:t>‹#›</a:t>
            </a:fld>
            <a:endParaRPr lang="ru-RU" altLang="zh-CN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DDD80-6D28-4B0D-9F68-F7E30DA3614F}" type="datetimeFigureOut">
              <a:rPr lang="ru-RU" smtClean="0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8D457-C4FF-4353-99CE-2CE781D8757A}" type="slidenum">
              <a:rPr lang="ru-RU" altLang="zh-CN" smtClean="0"/>
              <a:pPr>
                <a:defRPr/>
              </a:pPr>
              <a:t>‹#›</a:t>
            </a:fld>
            <a:endParaRPr lang="ru-RU" altLang="zh-CN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2DB91886-8967-48E4-A101-79C8A9D1EAAC}" type="datetimeFigureOut">
              <a:rPr lang="ru-RU" smtClean="0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BCCE5438-BA5A-4962-A874-9EAF7ED64133}" type="slidenum">
              <a:rPr lang="ru-RU" altLang="zh-CN" smtClean="0"/>
              <a:pPr>
                <a:defRPr/>
              </a:pPr>
              <a:t>‹#›</a:t>
            </a:fld>
            <a:endParaRPr lang="ru-RU" altLang="zh-CN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464F5420-A77C-4E93-81A4-2644A492CFE8}" type="datetimeFigureOut">
              <a:rPr lang="ru-RU" smtClean="0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837FCECD-AFAA-4EB7-B406-4F30B4E89438}" type="slidenum">
              <a:rPr lang="ru-RU" altLang="zh-CN" smtClean="0"/>
              <a:pPr>
                <a:defRPr/>
              </a:pPr>
              <a:t>‹#›</a:t>
            </a:fld>
            <a:endParaRPr lang="ru-RU" altLang="zh-CN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5D0C622C-72D0-4A9C-8D6E-EFB01DA631B8}" type="datetimeFigureOut">
              <a:rPr lang="ru-RU" smtClean="0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4EEDD52A-6C15-4D5A-A6A8-06B4BFB2150A}" type="slidenum">
              <a:rPr lang="ru-RU" altLang="zh-CN" smtClean="0"/>
              <a:pPr>
                <a:defRPr/>
              </a:pPr>
              <a:t>‹#›</a:t>
            </a:fld>
            <a:endParaRPr lang="ru-RU" altLang="zh-CN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5886"/>
            <a:ext cx="9251950" cy="230695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sz="3600" b="1" i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>
              <a:defRPr/>
            </a:pPr>
            <a:r>
              <a:rPr sz="3600" b="1" i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Ароматновского сельского поселения</a:t>
            </a:r>
          </a:p>
          <a:p>
            <a:pPr algn="ctr">
              <a:defRPr/>
            </a:pPr>
            <a:r>
              <a:rPr sz="3600" b="1" i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Белогорского района  за </a:t>
            </a:r>
            <a:r>
              <a:rPr sz="3600" b="1" i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3600" b="1" i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3600" b="1" i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sz="3600" b="1" i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1290875" y="2420887"/>
            <a:ext cx="6089437" cy="4293096"/>
            <a:chOff x="1506900" y="2996952"/>
            <a:chExt cx="5644580" cy="3573524"/>
          </a:xfrm>
          <a:solidFill>
            <a:srgbClr val="00B050"/>
          </a:solidFill>
        </p:grpSpPr>
        <p:pic>
          <p:nvPicPr>
            <p:cNvPr id="1028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89046" y="2996952"/>
              <a:ext cx="4477369" cy="3573524"/>
            </a:xfrm>
            <a:prstGeom prst="rect">
              <a:avLst/>
            </a:prstGeom>
            <a:grpFill/>
          </p:spPr>
        </p:pic>
        <p:sp>
          <p:nvSpPr>
            <p:cNvPr id="3" name="Стрелка вправо 2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10515" y="191135"/>
            <a:ext cx="3968115" cy="2044065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администрации Ароматновского сельского поселения Белогорского района Республики Крым по решению вопросов местного значения и переданных государственных полномочий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н» 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93180" y="185349"/>
            <a:ext cx="4068536" cy="1989416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Ароматновского сельского поселения Белогорского района Республики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485" y="5085080"/>
            <a:ext cx="685091" cy="1296248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2555875" y="2636838"/>
            <a:ext cx="863600" cy="5762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751513" y="2235200"/>
            <a:ext cx="969962" cy="488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771775" y="4365625"/>
            <a:ext cx="800100" cy="647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006197" y="2456082"/>
            <a:ext cx="3581928" cy="2087007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CC0099"/>
            </a:solidFill>
          </a:ln>
          <a:effectLst>
            <a:glow rad="50800">
              <a:srgbClr val="CC0099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Ароматновского сельского поселения на </a:t>
            </a:r>
            <a:r>
              <a:rPr b="1" noProof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noProof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noProof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b="1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03575" y="4906010"/>
            <a:ext cx="5537835" cy="1619250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Муниципального образования Ароматновское сельское поселение Белогорского района Республики Крым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на»  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588125" y="4149725"/>
            <a:ext cx="808038" cy="723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468313" y="2724150"/>
            <a:ext cx="2735262" cy="200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«Осуществление первичного воинского учета муниципального образования Ароматновское сельское поселение Белогорского района Республики Крым"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62713" y="2455863"/>
            <a:ext cx="2573337" cy="2268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«Защита населения и </a:t>
            </a:r>
            <a:r>
              <a:rPr lang="ru-RU" sz="1600"/>
              <a:t>территорий от чрезвычайных </a:t>
            </a:r>
            <a:r>
              <a:rPr lang="ru-RU" sz="1600" dirty="0"/>
              <a:t>ситуаций, обеспечение </a:t>
            </a:r>
            <a:r>
              <a:rPr lang="ru-RU" sz="1600"/>
              <a:t>пожарной безопасности </a:t>
            </a:r>
            <a:endParaRPr lang="ru-RU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9230"/>
            <a:ext cx="8098790" cy="1376680"/>
          </a:xfrm>
          <a:extLst/>
        </p:spPr>
        <p:txBody>
          <a:bodyPr rtlCol="0">
            <a:normAutofit fontScale="90000"/>
          </a:bodyPr>
          <a:lstStyle/>
          <a:p>
            <a:pPr algn="ctr" eaLnBrk="1" hangingPunct="1">
              <a:defRPr/>
            </a:pPr>
            <a:r>
              <a:rPr sz="2900" b="1" i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поселения в рамках муниципальных целевых программ за </a:t>
            </a:r>
            <a:r>
              <a:rPr sz="2900" b="1" i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900" i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900" b="1" i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b="1" i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</a:t>
            </a:r>
          </a:p>
        </p:txBody>
      </p:sp>
      <p:graphicFrame>
        <p:nvGraphicFramePr>
          <p:cNvPr id="16387" name="Замещающее содержимое 1638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690223"/>
              </p:ext>
            </p:extLst>
          </p:nvPr>
        </p:nvGraphicFramePr>
        <p:xfrm>
          <a:off x="323850" y="1536700"/>
          <a:ext cx="7920038" cy="5674807"/>
        </p:xfrm>
        <a:graphic>
          <a:graphicData uri="http://schemas.openxmlformats.org/drawingml/2006/table">
            <a:tbl>
              <a:tblPr/>
              <a:tblGrid>
                <a:gridCol w="4872412"/>
                <a:gridCol w="978034"/>
                <a:gridCol w="1028142"/>
                <a:gridCol w="1041450"/>
              </a:tblGrid>
              <a:tr h="51814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581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администрации Ароматновского сельского поселения Белогорского района Республики Крым по решению вопросов местного значения и переданных </a:t>
                      </a:r>
                      <a:r>
                        <a:rPr sz="1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государственных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полномочий</a:t>
                      </a:r>
                      <a:endParaRPr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4 577,5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4 560,8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457200" eaLnBrk="1" hangingPunct="1">
                        <a:buNone/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7314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территории Ароматновского сельского поселения Белогорского района </a:t>
                      </a:r>
                      <a:r>
                        <a:rPr sz="1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Республики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</a:t>
                      </a:r>
                      <a:endParaRPr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4 150,3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4 137,0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  <a:tr h="74605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предупреждении и ликвидация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последствий чрезвычайных ситуаций в границах поселений, обеспечение пожарной безопасности муниципального образования Ароматновское сельское поселение Белогорского района Республики Крым</a:t>
                      </a:r>
                      <a:endParaRPr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944840">
                <a:tc>
                  <a:txBody>
                    <a:bodyPr/>
                    <a:lstStyle/>
                    <a:p>
                      <a:pPr lvl="0" defTabSz="457200" eaLnBrk="1" hangingPunct="1">
                        <a:buNone/>
                      </a:pPr>
                      <a:r>
                        <a:rPr lang="ru-RU" alt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имуществом Муниципального образования Ароматновское сельское поселение Белогорского района Республики </a:t>
                      </a: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 eaLnBrk="1" hangingPunct="1">
                        <a:buNone/>
                      </a:pPr>
                      <a:r>
                        <a:rPr lang="ru-RU" altLang="en-US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859044">
                <a:tc>
                  <a:txBody>
                    <a:bodyPr/>
                    <a:lstStyle/>
                    <a:p>
                      <a:pPr lvl="0" defTabSz="457200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altLang="en-US" sz="1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первичного воинского учета муниципального образования Ароматновское сельское поселение Белогорского района Республики Крым»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9CD"/>
                    </a:solidFill>
                  </a:tcPr>
                </a:tc>
              </a:tr>
              <a:tr h="30480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9 256,1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9 226,1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4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692696"/>
            <a:ext cx="6914728" cy="3600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latin typeface="Times New Roman" pitchFamily="18" charset="0"/>
              </a:rPr>
              <a:t>Уважаемые жители поселения!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Объект 2"/>
          <p:cNvSpPr>
            <a:spLocks noGrp="1" noChangeArrowheads="1"/>
          </p:cNvSpPr>
          <p:nvPr>
            <p:ph idx="1"/>
          </p:nvPr>
        </p:nvSpPr>
        <p:spPr>
          <a:xfrm>
            <a:off x="611560" y="1052736"/>
            <a:ext cx="7704856" cy="511256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altLang="ru-RU" sz="1600" dirty="0" smtClean="0">
                <a:latin typeface="Times New Roman" pitchFamily="18" charset="0"/>
              </a:rPr>
              <a:t>Сегодня 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поселения, с учетом приоритетов, определяемых жителями, недопустимость коррупции, а также безответственного отношения со стороны должностных лиц к бюджетным ресурсам, - важнейшие задачи, которые мы с вами можем решать, объединяя усилия. Официальная информация о бюджете Ароматновского сельского поселения  размещена на сайте, ежегодно бюджет района и отчёт об обсуждаются в ходе публичных слушаний. Но, чтобы сделать эту информацию еще более понятной, мы разработали электронную брошюру «Бюджет для граждан». Здесь будут размещаться сведения о распределении финансовых ресурсов в доступном для понимания формате. Эта информация позволит каждому жителю поселения самостоятельно разобраться, каким образом расходуются бюджетные средства, какие задачи решаются при помощи этих денег, и как бюджетная политика влияет на развитие Ароматновского сельского поселения, на улучшение качества жизни населения. Я призываю вас не быть равнодушными, не пользоваться слухами, а получать информацию из первоисточников и самим, на основании этой информации, делать выводы о том, как формируется и реализуется бюджет. Чем больше жителей района будут владеть этой информацией, тем легче будет строить диалог между населением и властью, а значит, сообща принимать взвешенные решения по важнейшим вопросам жизни на селе.</a:t>
            </a:r>
          </a:p>
          <a:p>
            <a:pPr eaLnBrk="1" hangingPunct="1"/>
            <a:r>
              <a:rPr lang="ru-RU" altLang="ru-RU" sz="1600" dirty="0" smtClean="0">
                <a:latin typeface="Times New Roman" pitchFamily="18" charset="0"/>
              </a:rPr>
              <a:t> С уважением, глава администрации Ароматновского сельского поселения  Кудинов И.В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09600" y="1628775"/>
            <a:ext cx="7562850" cy="3313113"/>
          </a:xfrm>
        </p:spPr>
        <p:txBody>
          <a:bodyPr/>
          <a:lstStyle/>
          <a:p>
            <a:pPr algn="ctr" eaLnBrk="1" hangingPunct="1"/>
            <a:r>
              <a:rPr lang="ru-RU" altLang="zh-CN" sz="6000" b="1" i="1" smtClean="0">
                <a:solidFill>
                  <a:srgbClr val="2A5010"/>
                </a:solidFill>
                <a:latin typeface="Times New Roman" pitchFamily="18" charset="0"/>
                <a:cs typeface="方正姚体"/>
              </a:rPr>
              <a:t>СПАСИБО ЗА ВНИМАНИЕ !</a:t>
            </a:r>
            <a:endParaRPr lang="ru-RU" altLang="zh-CN" sz="6000" b="1" i="1" smtClean="0">
              <a:solidFill>
                <a:srgbClr val="2A501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zh-CN" sz="3200" b="1" i="1" smtClean="0">
                <a:solidFill>
                  <a:srgbClr val="2A5010"/>
                </a:solidFill>
                <a:latin typeface="Times New Roman" pitchFamily="18" charset="0"/>
                <a:cs typeface="方正姚体"/>
              </a:rPr>
              <a:t>Уважаемые жители Ароматновского сельского поселения</a:t>
            </a:r>
            <a:r>
              <a:rPr lang="ru-RU" altLang="zh-CN" sz="3200" i="1" smtClean="0">
                <a:latin typeface="Times New Roman" pitchFamily="18" charset="0"/>
                <a:cs typeface="方正姚体"/>
              </a:rPr>
              <a:t>!</a:t>
            </a:r>
            <a:endParaRPr lang="ru-RU" altLang="zh-CN" sz="3200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Объект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000" b="1" i="1" dirty="0" smtClean="0">
                <a:latin typeface="Times New Roman" pitchFamily="18" charset="0"/>
              </a:rPr>
              <a:t>Представляем вашему вниманию Отчет об исполнении бюджета Ароматновского сельского поселения Белогорского района за 2025 год.</a:t>
            </a:r>
          </a:p>
          <a:p>
            <a:pPr eaLnBrk="1" hangingPunct="1"/>
            <a:r>
              <a:rPr lang="ru-RU" altLang="ru-RU" sz="2000" b="1" i="1" dirty="0" smtClean="0">
                <a:latin typeface="Times New Roman" pitchFamily="18" charset="0"/>
              </a:rPr>
              <a:t>Бюджет для граждан нацелен на получение обратной связи от жителей поселения, которых волнуют проблемы муниципальных финансов. Надеемся , что представление бюджета в понятной для жителей форме повысит уровень общественного участия граждан в бюджетном процессе</a:t>
            </a:r>
            <a:r>
              <a:rPr lang="ru-RU" altLang="ru-RU" b="1" i="1" dirty="0" smtClean="0"/>
              <a:t>.</a:t>
            </a:r>
          </a:p>
          <a:p>
            <a:pPr eaLnBrk="1" hangingPunct="1"/>
            <a:r>
              <a:rPr lang="ru-RU" altLang="ru-RU" sz="1600" b="1" i="1" dirty="0" smtClean="0"/>
              <a:t>Докладчик </a:t>
            </a:r>
            <a:r>
              <a:rPr lang="ru-RU" altLang="ru-RU" sz="1600" b="1" i="1" dirty="0" err="1" smtClean="0"/>
              <a:t>Дамаскина</a:t>
            </a:r>
            <a:r>
              <a:rPr lang="ru-RU" altLang="ru-RU" sz="1600" b="1" i="1" dirty="0" smtClean="0"/>
              <a:t> М.В.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975" y="260350"/>
            <a:ext cx="4762500" cy="1296988"/>
          </a:xfrm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sz="4000" b="1" i="1" noProof="1">
                <a:solidFill>
                  <a:srgbClr val="3F781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</a:t>
            </a:r>
            <a:r>
              <a:rPr sz="4000" b="1" i="1" dirty="0">
                <a:solidFill>
                  <a:srgbClr val="3F781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4000" b="1" i="1" dirty="0">
                <a:solidFill>
                  <a:srgbClr val="3F781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4000" b="1" i="1" noProof="1">
              <a:solidFill>
                <a:srgbClr val="3F781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Объект 2"/>
          <p:cNvSpPr>
            <a:spLocks noGrp="1" noChangeArrowheads="1"/>
          </p:cNvSpPr>
          <p:nvPr>
            <p:ph idx="1"/>
          </p:nvPr>
        </p:nvSpPr>
        <p:spPr>
          <a:xfrm>
            <a:off x="609600" y="1557338"/>
            <a:ext cx="7491413" cy="4608512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altLang="zh-CN" sz="1600" smtClean="0">
                <a:latin typeface="Times New Roman" pitchFamily="18" charset="0"/>
                <a:cs typeface="华文新魏"/>
              </a:rPr>
              <a:t> </a:t>
            </a:r>
            <a:r>
              <a:rPr lang="ru-RU" altLang="zh-CN" b="1" smtClean="0">
                <a:latin typeface="Times New Roman" pitchFamily="18" charset="0"/>
                <a:cs typeface="华文新魏"/>
              </a:rPr>
              <a:t>Бюджет</a:t>
            </a:r>
            <a:r>
              <a:rPr lang="ru-RU" altLang="zh-CN" smtClean="0">
                <a:latin typeface="Times New Roman" pitchFamily="18" charset="0"/>
                <a:cs typeface="华文新魏"/>
              </a:rPr>
              <a:t> – план доходов и направлений расходования денежных средств любого экономического объекта (от государства до семьи), устанавливаемый на определенный период времени</a:t>
            </a:r>
          </a:p>
          <a:p>
            <a:pPr eaLnBrk="1" hangingPunct="1"/>
            <a:r>
              <a:rPr lang="ru-RU" altLang="zh-CN" smtClean="0">
                <a:latin typeface="Times New Roman" pitchFamily="18" charset="0"/>
                <a:cs typeface="华文新魏"/>
              </a:rPr>
              <a:t> </a:t>
            </a:r>
            <a:r>
              <a:rPr lang="ru-RU" altLang="zh-CN" b="1" smtClean="0">
                <a:latin typeface="Times New Roman" pitchFamily="18" charset="0"/>
                <a:cs typeface="华文新魏"/>
              </a:rPr>
              <a:t>Бюджетная система </a:t>
            </a:r>
            <a:r>
              <a:rPr lang="ru-RU" altLang="zh-CN" smtClean="0">
                <a:latin typeface="Times New Roman" pitchFamily="18" charset="0"/>
                <a:cs typeface="华文新魏"/>
              </a:rPr>
              <a:t>– совокупность бюджетов различных видов, организованных в определенную систему</a:t>
            </a:r>
          </a:p>
          <a:p>
            <a:pPr eaLnBrk="1" hangingPunct="1"/>
            <a:r>
              <a:rPr lang="ru-RU" altLang="zh-CN" b="1" smtClean="0">
                <a:latin typeface="Times New Roman" pitchFamily="18" charset="0"/>
                <a:cs typeface="华文新魏"/>
              </a:rPr>
              <a:t> Межбюджетные трансферты </a:t>
            </a:r>
            <a:r>
              <a:rPr lang="ru-RU" altLang="zh-CN" smtClean="0">
                <a:latin typeface="Times New Roman" pitchFamily="18" charset="0"/>
                <a:cs typeface="华文新魏"/>
              </a:rPr>
              <a:t>– средства, предоставляемые одним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zh-CN" smtClean="0">
                <a:latin typeface="Times New Roman" pitchFamily="18" charset="0"/>
                <a:cs typeface="华文新魏"/>
              </a:rPr>
              <a:t>       бюджетом бюджетной системы другому бюджету бюджетной      системы</a:t>
            </a:r>
          </a:p>
          <a:p>
            <a:pPr eaLnBrk="1" hangingPunct="1"/>
            <a:r>
              <a:rPr lang="ru-RU" altLang="zh-CN" smtClean="0">
                <a:latin typeface="Times New Roman" pitchFamily="18" charset="0"/>
                <a:cs typeface="华文新魏"/>
              </a:rPr>
              <a:t> </a:t>
            </a:r>
            <a:r>
              <a:rPr lang="ru-RU" altLang="zh-CN" b="1" smtClean="0">
                <a:latin typeface="Times New Roman" pitchFamily="18" charset="0"/>
                <a:cs typeface="华文新魏"/>
              </a:rPr>
              <a:t>Дотации</a:t>
            </a:r>
            <a:r>
              <a:rPr lang="ru-RU" altLang="zh-CN" smtClean="0">
                <a:latin typeface="Times New Roman" pitchFamily="18" charset="0"/>
                <a:cs typeface="华文新魏"/>
              </a:rPr>
              <a:t> – межбюджетные трансферты, предоставляемые без конкретной цели и условий их использования</a:t>
            </a:r>
          </a:p>
          <a:p>
            <a:pPr eaLnBrk="1" hangingPunct="1"/>
            <a:r>
              <a:rPr lang="ru-RU" altLang="zh-CN" smtClean="0">
                <a:latin typeface="Times New Roman" pitchFamily="18" charset="0"/>
                <a:cs typeface="华文新魏"/>
              </a:rPr>
              <a:t> </a:t>
            </a:r>
            <a:r>
              <a:rPr lang="ru-RU" altLang="zh-CN" b="1" smtClean="0">
                <a:latin typeface="Times New Roman" pitchFamily="18" charset="0"/>
                <a:cs typeface="华文新魏"/>
              </a:rPr>
              <a:t>Субсидии –</a:t>
            </a:r>
            <a:r>
              <a:rPr lang="ru-RU" altLang="zh-CN" smtClean="0">
                <a:latin typeface="Times New Roman" pitchFamily="18" charset="0"/>
                <a:cs typeface="华文新魏"/>
              </a:rPr>
              <a:t> межбюджетные трансферты, предоставляемые на условиях долевого финансирования расходов</a:t>
            </a:r>
          </a:p>
          <a:p>
            <a:pPr eaLnBrk="1" hangingPunct="1"/>
            <a:r>
              <a:rPr lang="ru-RU" altLang="zh-CN" b="1" smtClean="0">
                <a:latin typeface="Times New Roman" pitchFamily="18" charset="0"/>
                <a:cs typeface="华文新魏"/>
              </a:rPr>
              <a:t> Субвенции </a:t>
            </a:r>
            <a:r>
              <a:rPr lang="ru-RU" altLang="zh-CN" smtClean="0">
                <a:latin typeface="Times New Roman" pitchFamily="18" charset="0"/>
                <a:cs typeface="华文新魏"/>
              </a:rPr>
              <a:t>– межбюджетные трансферты, предоставляемые на финансирование переданных полномочий</a:t>
            </a:r>
            <a:endParaRPr lang="ru-RU" altLang="zh-CN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6346825" cy="1320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zh-CN" sz="2800" b="1" i="1" u="sng" dirty="0" smtClean="0">
                <a:solidFill>
                  <a:srgbClr val="2A5010"/>
                </a:solidFill>
                <a:latin typeface="Times New Roman" pitchFamily="18" charset="0"/>
                <a:cs typeface="方正姚体"/>
              </a:rPr>
              <a:t>Основные параметры исполнения бюджета Ароматновского сельского поселения за  </a:t>
            </a:r>
            <a:r>
              <a:rPr lang="ru-RU" altLang="zh-CN" sz="2800" b="1" i="1" u="sng" dirty="0" smtClean="0">
                <a:solidFill>
                  <a:srgbClr val="2A5010"/>
                </a:solidFill>
                <a:latin typeface="Times New Roman" pitchFamily="18" charset="0"/>
                <a:cs typeface="方正姚体"/>
              </a:rPr>
              <a:t>2025год</a:t>
            </a:r>
            <a:endParaRPr lang="ru-RU" altLang="zh-CN" sz="2800" b="1" i="1" u="sng" dirty="0" smtClean="0">
              <a:solidFill>
                <a:srgbClr val="2A50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5" name="Замещающее содержимое 819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294353"/>
              </p:ext>
            </p:extLst>
          </p:nvPr>
        </p:nvGraphicFramePr>
        <p:xfrm>
          <a:off x="866775" y="1916831"/>
          <a:ext cx="7449641" cy="2053598"/>
        </p:xfrm>
        <a:graphic>
          <a:graphicData uri="http://schemas.openxmlformats.org/drawingml/2006/table">
            <a:tbl>
              <a:tblPr/>
              <a:tblGrid>
                <a:gridCol w="1699783"/>
                <a:gridCol w="1698277"/>
                <a:gridCol w="1699783"/>
                <a:gridCol w="2351798"/>
              </a:tblGrid>
              <a:tr h="6637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Показатель</a:t>
                      </a:r>
                      <a:endParaRPr lang="ru-RU" altLang="en-US" sz="20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2000" b="1" dirty="0" err="1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План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lvl="0" defTabSz="457200" eaLnBrk="1" hangingPunct="1">
                        <a:buNone/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(руб.)</a:t>
                      </a:r>
                      <a:endParaRPr lang="ru-RU" altLang="en-US" sz="20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2000" b="1" dirty="0" err="1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Факт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   </a:t>
                      </a:r>
                    </a:p>
                    <a:p>
                      <a:pPr lvl="0" defTabSz="457200" eaLnBrk="1" hangingPunct="1">
                        <a:buNone/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(руб.)</a:t>
                      </a:r>
                      <a:endParaRPr lang="ru-RU" altLang="en-US" sz="20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2000" b="1" dirty="0" err="1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Исполнение</a:t>
                      </a:r>
                      <a:endParaRPr lang="ru-RU" sz="2000" b="1" dirty="0" smtClean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lvl="0" defTabSz="457200" eaLnBrk="1" hangingPunct="1">
                        <a:buNone/>
                      </a:pPr>
                      <a:r>
                        <a:rPr lang="ru-RU" altLang="en-US" sz="20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(%)</a:t>
                      </a:r>
                      <a:endParaRPr lang="ru-RU" altLang="en-US" sz="20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Доход 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9 021 093,00</a:t>
                      </a: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11 895 031,87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131,8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Расход 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9 789 643,97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9 758 366,09</a:t>
                      </a:r>
                      <a:endParaRPr lang="ru-RU"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99,6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%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Дефицит 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768 550,97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2 136665,78</a:t>
                      </a:r>
                      <a:endParaRPr lang="ru-RU" sz="14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-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4" marR="91434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222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4893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013" y="2636838"/>
            <a:ext cx="7559675" cy="923925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устойчивости и сбалансированности бюджетной           системы в целях гарантированного исполнения действующих и принимаемых расходных обязательств</a:t>
            </a:r>
            <a:endParaRPr b="1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6013" y="1876425"/>
            <a:ext cx="7559675" cy="4000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20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бюджетной политики</a:t>
            </a:r>
            <a:endParaRPr sz="2000" b="1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013" y="4017963"/>
            <a:ext cx="7559675" cy="7064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20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финансовых возможностей Ароматновского сельского поселения ключевым направлениям развития</a:t>
            </a:r>
            <a:endParaRPr sz="2000" b="1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013" y="5086350"/>
            <a:ext cx="7559675" cy="646113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роли бюджетной политики для поддержки экономического роста</a:t>
            </a:r>
            <a:endParaRPr b="1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013" y="6092825"/>
            <a:ext cx="7559675" cy="4000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20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прозрачности и открытости бюджетного процесса</a:t>
            </a:r>
            <a:endParaRPr sz="2000" b="1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stCxn id="5" idx="2"/>
            <a:endCxn id="6" idx="0"/>
          </p:cNvCxnSpPr>
          <p:nvPr/>
        </p:nvCxnSpPr>
        <p:spPr>
          <a:xfrm>
            <a:off x="4895850" y="4724400"/>
            <a:ext cx="0" cy="361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2"/>
            <a:endCxn id="7" idx="0"/>
          </p:cNvCxnSpPr>
          <p:nvPr/>
        </p:nvCxnSpPr>
        <p:spPr>
          <a:xfrm>
            <a:off x="4895850" y="5732463"/>
            <a:ext cx="0" cy="36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2"/>
            <a:endCxn id="3" idx="0"/>
          </p:cNvCxnSpPr>
          <p:nvPr/>
        </p:nvCxnSpPr>
        <p:spPr>
          <a:xfrm flipH="1">
            <a:off x="4895850" y="2276475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3" idx="2"/>
            <a:endCxn id="5" idx="0"/>
          </p:cNvCxnSpPr>
          <p:nvPr/>
        </p:nvCxnSpPr>
        <p:spPr>
          <a:xfrm>
            <a:off x="4895850" y="3560763"/>
            <a:ext cx="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836738"/>
            <a:ext cx="469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943225"/>
            <a:ext cx="469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30675"/>
            <a:ext cx="4699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170488"/>
            <a:ext cx="469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6053138"/>
            <a:ext cx="469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6553200" y="188913"/>
            <a:ext cx="2843213" cy="3317875"/>
            <a:chOff x="6493780" y="761411"/>
            <a:chExt cx="3282404" cy="4295776"/>
          </a:xfrm>
        </p:grpSpPr>
        <p:sp>
          <p:nvSpPr>
            <p:cNvPr id="24" name="Овал 23"/>
            <p:cNvSpPr/>
            <p:nvPr/>
          </p:nvSpPr>
          <p:spPr>
            <a:xfrm>
              <a:off x="8101077" y="1260871"/>
              <a:ext cx="1224258" cy="11304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235" name="Picture 2" descr="http://aproekt.ucoz.net/12/shutterstock_12314217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23"/>
            <a:stretch>
              <a:fillRect/>
            </a:stretch>
          </p:blipFill>
          <p:spPr bwMode="auto">
            <a:xfrm flipH="1">
              <a:off x="6493780" y="761411"/>
              <a:ext cx="3282404" cy="429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Прямоугольник 45"/>
          <p:cNvSpPr/>
          <p:nvPr/>
        </p:nvSpPr>
        <p:spPr>
          <a:xfrm>
            <a:off x="2546350" y="260350"/>
            <a:ext cx="4699000" cy="76993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sz="4400" b="1" i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149225"/>
            <a:ext cx="8751887" cy="7064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2000" b="1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Ароматновского сельского поселения за </a:t>
            </a:r>
            <a:r>
              <a:rPr sz="2000" b="1" noProof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000" b="1" noProof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000" b="1" noProof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2000" b="1" noProof="1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Группа 7"/>
          <p:cNvGrpSpPr>
            <a:grpSpLocks/>
          </p:cNvGrpSpPr>
          <p:nvPr/>
        </p:nvGrpSpPr>
        <p:grpSpPr bwMode="auto">
          <a:xfrm>
            <a:off x="1132797" y="-74809"/>
            <a:ext cx="7645129" cy="4137025"/>
            <a:chOff x="1475224" y="709089"/>
            <a:chExt cx="7060792" cy="3427611"/>
          </a:xfrm>
        </p:grpSpPr>
        <p:grpSp>
          <p:nvGrpSpPr>
            <p:cNvPr id="10287" name="Группа 5"/>
            <p:cNvGrpSpPr>
              <a:grpSpLocks/>
            </p:cNvGrpSpPr>
            <p:nvPr/>
          </p:nvGrpSpPr>
          <p:grpSpPr bwMode="auto">
            <a:xfrm>
              <a:off x="1475224" y="709089"/>
              <a:ext cx="6594212" cy="3427611"/>
              <a:chOff x="1475224" y="709089"/>
              <a:chExt cx="6594212" cy="3427611"/>
            </a:xfrm>
          </p:grpSpPr>
          <p:pic>
            <p:nvPicPr>
              <p:cNvPr id="10290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224" y="709089"/>
                <a:ext cx="6594212" cy="3427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275672" y="1661349"/>
                <a:ext cx="1123081" cy="39984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</a:lstStyle>
              <a:p>
                <a:pPr algn="ctr" eaLnBrk="1" hangingPunct="1">
                  <a:defRPr/>
                </a:pPr>
                <a:r>
                  <a:rPr sz="2000" b="1" noProof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Доходы</a:t>
                </a:r>
                <a:endParaRPr sz="2000" b="1" noProof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219804" y="1661349"/>
                <a:ext cx="1297554" cy="39984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</a:lstStyle>
              <a:p>
                <a:pPr algn="ctr" eaLnBrk="1" hangingPunct="1">
                  <a:defRPr/>
                </a:pPr>
                <a:r>
                  <a:rPr sz="2000" b="1" noProof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Расходы</a:t>
                </a:r>
                <a:endParaRPr sz="2000" b="1" noProof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0288" name="Прямоугольник 6"/>
            <p:cNvSpPr>
              <a:spLocks noChangeArrowheads="1"/>
            </p:cNvSpPr>
            <p:nvPr/>
          </p:nvSpPr>
          <p:spPr bwMode="auto">
            <a:xfrm>
              <a:off x="1547161" y="2492896"/>
              <a:ext cx="2218254" cy="382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 smtClean="0">
                  <a:solidFill>
                    <a:schemeClr val="tx1"/>
                  </a:solidFill>
                </a:rPr>
                <a:t>11 895 031,87</a:t>
              </a:r>
              <a:endParaRPr lang="ru-RU" altLang="ru-RU" sz="2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289" name="Прямоугольник 9"/>
            <p:cNvSpPr>
              <a:spLocks noChangeArrowheads="1"/>
            </p:cNvSpPr>
            <p:nvPr/>
          </p:nvSpPr>
          <p:spPr bwMode="auto">
            <a:xfrm>
              <a:off x="6300192" y="2492895"/>
              <a:ext cx="2235824" cy="84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defRPr sz="12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800" b="1" dirty="0" smtClean="0">
                  <a:solidFill>
                    <a:schemeClr val="tx1"/>
                  </a:solidFill>
                </a:rPr>
                <a:t>9 758 366,09</a:t>
              </a:r>
              <a:endParaRPr lang="ru-RU" altLang="ru-RU" sz="2800" b="1" dirty="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3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07963" y="4221163"/>
            <a:ext cx="3498850" cy="33655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имущество , на землю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87325" y="3208338"/>
            <a:ext cx="3446463" cy="338137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</a:rPr>
              <a:t>Налоги на доходы физических лиц</a:t>
            </a:r>
            <a:endParaRPr lang="ru-RU" alt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9863" y="5786438"/>
            <a:ext cx="3498850" cy="5842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itchFamily="18" charset="0"/>
              </a:rPr>
              <a:t>Безвозмездные поступления от других бюджетов</a:t>
            </a:r>
            <a:endParaRPr lang="ru-RU" alt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20650" y="5341938"/>
            <a:ext cx="3532188" cy="338137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itchFamily="18" charset="0"/>
              </a:rPr>
              <a:t>Государственная пошлина</a:t>
            </a:r>
            <a:endParaRPr lang="ru-RU" alt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36525" y="4703763"/>
            <a:ext cx="3498850" cy="5842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itchFamily="18" charset="0"/>
              </a:rPr>
              <a:t>Доходы получаемые в виде арендной платы</a:t>
            </a:r>
            <a:endParaRPr lang="ru-RU" alt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3749675"/>
            <a:ext cx="3467100" cy="307975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chemeClr val="tx1"/>
                </a:solidFill>
                <a:latin typeface="Times New Roman" pitchFamily="18" charset="0"/>
              </a:rPr>
              <a:t>Единый сельскохозяйственный налог </a:t>
            </a:r>
            <a:endParaRPr lang="ru-RU" altLang="ru-RU"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837113" y="3705225"/>
            <a:ext cx="3186112" cy="584200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itchFamily="18" charset="0"/>
              </a:rPr>
              <a:t>Жилищно-коммунальное хозяйство</a:t>
            </a:r>
            <a:endParaRPr lang="ru-RU" alt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860925" y="4221163"/>
            <a:ext cx="3208338" cy="338137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itchFamily="18" charset="0"/>
              </a:rPr>
              <a:t>Национальная оборона</a:t>
            </a:r>
            <a:endParaRPr lang="ru-RU" alt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881563" y="3249613"/>
            <a:ext cx="3187700" cy="339725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itchFamily="18" charset="0"/>
              </a:rPr>
              <a:t>Общегосударственные расходы </a:t>
            </a:r>
            <a:endParaRPr lang="ru-RU" alt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4905375" y="6240463"/>
            <a:ext cx="3167063" cy="338137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itchFamily="18" charset="0"/>
              </a:rPr>
              <a:t>Культура, кинематография</a:t>
            </a:r>
            <a:endParaRPr lang="ru-RU" alt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924300" y="4237038"/>
            <a:ext cx="809625" cy="3077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2623,7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897313" y="3227388"/>
            <a:ext cx="836612" cy="307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1253,8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3881438" y="5900738"/>
            <a:ext cx="895350" cy="3063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1746,9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3921125" y="5337175"/>
            <a:ext cx="812006" cy="306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8,0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3870055" y="4841875"/>
            <a:ext cx="863076" cy="306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2058,8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3924299" y="3754439"/>
            <a:ext cx="808831" cy="30777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>
            <a:stCxn id="12" idx="3"/>
          </p:cNvCxnSpPr>
          <p:nvPr/>
        </p:nvCxnSpPr>
        <p:spPr>
          <a:xfrm>
            <a:off x="3668713" y="6078538"/>
            <a:ext cx="265112" cy="333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>
            <a:stCxn id="9" idx="3"/>
            <a:endCxn id="23" idx="1"/>
          </p:cNvCxnSpPr>
          <p:nvPr/>
        </p:nvCxnSpPr>
        <p:spPr>
          <a:xfrm>
            <a:off x="3706813" y="4389438"/>
            <a:ext cx="217487" cy="14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Прямая со стрелкой 3074"/>
          <p:cNvCxnSpPr>
            <a:stCxn id="11" idx="3"/>
            <a:endCxn id="24" idx="1"/>
          </p:cNvCxnSpPr>
          <p:nvPr/>
        </p:nvCxnSpPr>
        <p:spPr>
          <a:xfrm>
            <a:off x="3633788" y="3378200"/>
            <a:ext cx="263525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Прямая со стрелкой 3076"/>
          <p:cNvCxnSpPr>
            <a:stCxn id="15" idx="3"/>
            <a:endCxn id="28" idx="1"/>
          </p:cNvCxnSpPr>
          <p:nvPr/>
        </p:nvCxnSpPr>
        <p:spPr>
          <a:xfrm>
            <a:off x="3619500" y="3903663"/>
            <a:ext cx="304799" cy="46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Прямая со стрелкой 3078"/>
          <p:cNvCxnSpPr>
            <a:stCxn id="14" idx="3"/>
            <a:endCxn id="27" idx="1"/>
          </p:cNvCxnSpPr>
          <p:nvPr/>
        </p:nvCxnSpPr>
        <p:spPr>
          <a:xfrm flipV="1">
            <a:off x="3635375" y="4995069"/>
            <a:ext cx="234680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Прямая со стрелкой 3080"/>
          <p:cNvCxnSpPr>
            <a:stCxn id="13" idx="3"/>
            <a:endCxn id="26" idx="1"/>
          </p:cNvCxnSpPr>
          <p:nvPr/>
        </p:nvCxnSpPr>
        <p:spPr>
          <a:xfrm flipV="1">
            <a:off x="3652838" y="5490369"/>
            <a:ext cx="268287" cy="206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Прямоугольник 3091"/>
          <p:cNvSpPr>
            <a:spLocks noChangeArrowheads="1"/>
          </p:cNvSpPr>
          <p:nvPr/>
        </p:nvSpPr>
        <p:spPr bwMode="auto">
          <a:xfrm>
            <a:off x="8285163" y="3738563"/>
            <a:ext cx="823912" cy="276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4 387,1</a:t>
            </a:r>
            <a:endParaRPr lang="ru-RU" alt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3" name="Прямоугольник 3092"/>
          <p:cNvSpPr>
            <a:spLocks noChangeArrowheads="1"/>
          </p:cNvSpPr>
          <p:nvPr/>
        </p:nvSpPr>
        <p:spPr bwMode="auto">
          <a:xfrm>
            <a:off x="8315325" y="4167188"/>
            <a:ext cx="720725" cy="3063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408,3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Прямоугольник 3093"/>
          <p:cNvSpPr>
            <a:spLocks noChangeArrowheads="1"/>
          </p:cNvSpPr>
          <p:nvPr/>
        </p:nvSpPr>
        <p:spPr bwMode="auto">
          <a:xfrm>
            <a:off x="8315325" y="5073650"/>
            <a:ext cx="736600" cy="306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50,0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5" name="Прямоугольник 3094"/>
          <p:cNvSpPr>
            <a:spLocks noChangeArrowheads="1"/>
          </p:cNvSpPr>
          <p:nvPr/>
        </p:nvSpPr>
        <p:spPr bwMode="auto">
          <a:xfrm>
            <a:off x="8237538" y="3265488"/>
            <a:ext cx="871537" cy="3063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4 654,3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7" name="Прямоугольник 3096"/>
          <p:cNvSpPr>
            <a:spLocks noChangeArrowheads="1"/>
          </p:cNvSpPr>
          <p:nvPr/>
        </p:nvSpPr>
        <p:spPr bwMode="auto">
          <a:xfrm>
            <a:off x="8358188" y="6254750"/>
            <a:ext cx="677862" cy="306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188,7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12" name="Прямая со стрелкой 3111"/>
          <p:cNvCxnSpPr>
            <a:stCxn id="16" idx="3"/>
            <a:endCxn id="3092" idx="1"/>
          </p:cNvCxnSpPr>
          <p:nvPr/>
        </p:nvCxnSpPr>
        <p:spPr>
          <a:xfrm flipV="1">
            <a:off x="8023225" y="3876675"/>
            <a:ext cx="261938" cy="63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4" name="Прямая со стрелкой 3113"/>
          <p:cNvCxnSpPr>
            <a:stCxn id="17" idx="3"/>
            <a:endCxn id="3093" idx="1"/>
          </p:cNvCxnSpPr>
          <p:nvPr/>
        </p:nvCxnSpPr>
        <p:spPr>
          <a:xfrm flipV="1">
            <a:off x="8069263" y="4321175"/>
            <a:ext cx="246062" cy="698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7" name="Прямая со стрелкой 3116"/>
          <p:cNvCxnSpPr>
            <a:stCxn id="75" idx="3"/>
            <a:endCxn id="3094" idx="1"/>
          </p:cNvCxnSpPr>
          <p:nvPr/>
        </p:nvCxnSpPr>
        <p:spPr>
          <a:xfrm flipV="1">
            <a:off x="8089900" y="5227638"/>
            <a:ext cx="225425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0" name="Прямая со стрелкой 3119"/>
          <p:cNvCxnSpPr>
            <a:stCxn id="19" idx="3"/>
            <a:endCxn id="3095" idx="1"/>
          </p:cNvCxnSpPr>
          <p:nvPr/>
        </p:nvCxnSpPr>
        <p:spPr>
          <a:xfrm flipV="1">
            <a:off x="8069263" y="3419475"/>
            <a:ext cx="16827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5" name="Прямая со стрелкой 3124"/>
          <p:cNvCxnSpPr>
            <a:stCxn id="21" idx="3"/>
            <a:endCxn id="3097" idx="1"/>
          </p:cNvCxnSpPr>
          <p:nvPr/>
        </p:nvCxnSpPr>
        <p:spPr>
          <a:xfrm flipV="1">
            <a:off x="8072438" y="6408738"/>
            <a:ext cx="2857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одзаголовок 52"/>
          <p:cNvSpPr>
            <a:spLocks noGrp="1"/>
          </p:cNvSpPr>
          <p:nvPr>
            <p:ph type="subTitle" idx="1"/>
          </p:nvPr>
        </p:nvSpPr>
        <p:spPr>
          <a:xfrm>
            <a:off x="14288" y="-141288"/>
            <a:ext cx="4378325" cy="10318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4837113" y="4967288"/>
            <a:ext cx="3252787" cy="522287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chemeClr val="tx1"/>
                </a:solidFill>
                <a:latin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altLang="ru-RU"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860925" y="4556125"/>
            <a:ext cx="3197225" cy="338138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itchFamily="18" charset="0"/>
              </a:rPr>
              <a:t>Национальная экономика</a:t>
            </a:r>
            <a:endParaRPr lang="ru-RU" alt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8369300" y="4605338"/>
            <a:ext cx="677863" cy="3063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70,0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Прямая со стрелкой 71"/>
          <p:cNvCxnSpPr>
            <a:stCxn id="21" idx="3"/>
            <a:endCxn id="3097" idx="1"/>
          </p:cNvCxnSpPr>
          <p:nvPr/>
        </p:nvCxnSpPr>
        <p:spPr>
          <a:xfrm flipV="1">
            <a:off x="8072438" y="6408738"/>
            <a:ext cx="2857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>
            <a:spLocks noChangeArrowheads="1"/>
          </p:cNvSpPr>
          <p:nvPr/>
        </p:nvSpPr>
        <p:spPr bwMode="auto">
          <a:xfrm>
            <a:off x="4857750" y="5680075"/>
            <a:ext cx="3167063" cy="338138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itchFamily="18" charset="0"/>
              </a:rPr>
              <a:t>Образование</a:t>
            </a:r>
            <a:endParaRPr lang="ru-RU" alt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>
            <a:stCxn id="21" idx="3"/>
            <a:endCxn id="3097" idx="1"/>
          </p:cNvCxnSpPr>
          <p:nvPr/>
        </p:nvCxnSpPr>
        <p:spPr>
          <a:xfrm flipV="1">
            <a:off x="8072438" y="6408738"/>
            <a:ext cx="2857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>
            <a:spLocks noChangeArrowheads="1"/>
          </p:cNvSpPr>
          <p:nvPr/>
        </p:nvSpPr>
        <p:spPr bwMode="auto">
          <a:xfrm>
            <a:off x="8404225" y="5710238"/>
            <a:ext cx="647700" cy="3063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0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0188" y="6453188"/>
            <a:ext cx="3422650" cy="338137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itchFamily="18" charset="0"/>
              </a:rPr>
              <a:t>Доходы от продажи зем.участков</a:t>
            </a:r>
            <a:endParaRPr lang="ru-RU" alt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21" idx="3"/>
            <a:endCxn id="3097" idx="1"/>
          </p:cNvCxnSpPr>
          <p:nvPr/>
        </p:nvCxnSpPr>
        <p:spPr>
          <a:xfrm>
            <a:off x="3644900" y="6669088"/>
            <a:ext cx="2857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30650" y="6515100"/>
            <a:ext cx="906463" cy="306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4201,5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2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3092" grpId="0" bldLvl="0" animBg="1"/>
      <p:bldP spid="3093" grpId="0" bldLvl="0" animBg="1"/>
      <p:bldP spid="3094" grpId="0" bldLvl="0" animBg="1"/>
      <p:bldP spid="3095" grpId="0" bldLvl="0" animBg="1"/>
      <p:bldP spid="3097" grpId="0" bldLvl="0" animBg="1"/>
      <p:bldP spid="75" grpId="0" animBg="1"/>
      <p:bldP spid="67" grpId="0" animBg="1"/>
      <p:bldP spid="70" grpId="0" bldLvl="0" animBg="1"/>
      <p:bldP spid="80" grpId="0" animBg="1"/>
      <p:bldP spid="83" grpId="0" bldLvl="0" animBg="1"/>
      <p:bldP spid="7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350" y="47625"/>
            <a:ext cx="76327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sz="3200" b="1" i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Ароматновского сельского поселения в </a:t>
            </a:r>
            <a:r>
              <a:rPr lang="ru-RU" sz="3200" b="1" i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sz="3200" b="1" i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11267" name="Диаграмма 16"/>
          <p:cNvGraphicFramePr>
            <a:graphicFrameLocks/>
          </p:cNvGraphicFramePr>
          <p:nvPr/>
        </p:nvGraphicFramePr>
        <p:xfrm>
          <a:off x="682625" y="1373188"/>
          <a:ext cx="74168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Chart" r:id="rId3" imgW="7477200" imgH="5086440" progId="Excel.Chart.8">
                  <p:embed/>
                </p:oleObj>
              </mc:Choice>
              <mc:Fallback>
                <p:oleObj name="Chart" r:id="rId3" imgW="7477200" imgH="5086440" progId="Excel.Chart.8">
                  <p:embed/>
                  <p:pic>
                    <p:nvPicPr>
                      <p:cNvPr id="0" name="Диаграмма 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373188"/>
                        <a:ext cx="7416800" cy="4673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391522"/>
            <a:ext cx="7560840" cy="107632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i="1" noProof="1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объём безвозмездных поступлений (тыс. руб.) за 2025 год</a:t>
            </a:r>
          </a:p>
        </p:txBody>
      </p:sp>
      <p:graphicFrame>
        <p:nvGraphicFramePr>
          <p:cNvPr id="12291" name="Таблица 12290"/>
          <p:cNvGraphicFramePr/>
          <p:nvPr>
            <p:extLst>
              <p:ext uri="{D42A27DB-BD31-4B8C-83A1-F6EECF244321}">
                <p14:modId xmlns:p14="http://schemas.microsoft.com/office/powerpoint/2010/main" val="2935206526"/>
              </p:ext>
            </p:extLst>
          </p:nvPr>
        </p:nvGraphicFramePr>
        <p:xfrm>
          <a:off x="683568" y="1988840"/>
          <a:ext cx="7776864" cy="4279973"/>
        </p:xfrm>
        <a:graphic>
          <a:graphicData uri="http://schemas.openxmlformats.org/drawingml/2006/table">
            <a:tbl>
              <a:tblPr/>
              <a:tblGrid>
                <a:gridCol w="3942541"/>
                <a:gridCol w="1215400"/>
                <a:gridCol w="1274626"/>
                <a:gridCol w="1344297"/>
              </a:tblGrid>
              <a:tr h="56758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endParaRPr lang="ru-RU" altLang="en-US" sz="18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План </a:t>
                      </a:r>
                      <a:endParaRPr lang="ru-RU" altLang="en-US" sz="18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Факт</a:t>
                      </a:r>
                      <a:endParaRPr lang="ru-RU" altLang="en-US" sz="18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Исполнение</a:t>
                      </a:r>
                      <a:endParaRPr lang="ru-RU" altLang="en-US" sz="18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4031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1 286,5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1 286,5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379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выполнение передаваемых полномочий субъектов РФ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86409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первичного воинского учета на территориях, где отсутствуют военные комиссариаты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lvl="0" defTabSz="457200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altLang="en-US" sz="1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межбюджетные трансферты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9157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1748,2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1746,9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sz="1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altLang="en-US" sz="1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31" marB="4573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2840" cy="1091208"/>
          </a:xfrm>
          <a:solidFill>
            <a:srgbClr val="FFFF00"/>
          </a:solidFill>
          <a:extLst/>
        </p:spPr>
        <p:txBody>
          <a:bodyPr rtlCol="0"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sz="3200" b="1" i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объём расходов бюджета за </a:t>
            </a:r>
            <a:r>
              <a:rPr sz="3200" b="1" i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3200" i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3200" b="1" i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3200" b="1" i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3200" b="1" i="1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sz="3200" b="1" i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graphicFrame>
        <p:nvGraphicFramePr>
          <p:cNvPr id="14339" name="Замещающее содержимое 143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886205"/>
              </p:ext>
            </p:extLst>
          </p:nvPr>
        </p:nvGraphicFramePr>
        <p:xfrm>
          <a:off x="179388" y="1844675"/>
          <a:ext cx="8856663" cy="4608513"/>
        </p:xfrm>
        <a:graphic>
          <a:graphicData uri="http://schemas.openxmlformats.org/drawingml/2006/table">
            <a:tbl>
              <a:tblPr/>
              <a:tblGrid>
                <a:gridCol w="4383051"/>
                <a:gridCol w="1735336"/>
                <a:gridCol w="1514418"/>
                <a:gridCol w="1223858"/>
              </a:tblGrid>
              <a:tr h="123200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План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Факт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Исполнение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718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Общегосударственные вопросы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4 672 276,00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4 654 259,28</a:t>
                      </a:r>
                      <a:endParaRPr lang="ru-RU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99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,6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%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689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Национальная оборона 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408 343,00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408 343,00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100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%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8242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50</a:t>
                      </a:r>
                      <a:r>
                        <a:rPr lang="ru-RU" altLang="en-US" sz="1600" baseline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000,00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50 000,00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100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%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689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Национальная экономика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70 000,00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70 000,00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100 %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951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Жилищно-коммунальное хозяйство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4 400 310,97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4 387 049,81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9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9,7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%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718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Образование 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689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Культура, кинематография 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188 714,00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188 714,00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100 %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951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ВСЕГО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9 789 643,97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9 758 366,09</a:t>
                      </a:r>
                      <a:endParaRPr lang="ru-RU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99,6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%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5" marR="91435" marT="45708" marB="4570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395</TotalTime>
  <Words>965</Words>
  <Application>Microsoft Office PowerPoint</Application>
  <PresentationFormat>Экран (4:3)</PresentationFormat>
  <Paragraphs>177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Кнопка</vt:lpstr>
      <vt:lpstr>Chart</vt:lpstr>
      <vt:lpstr>Презентация PowerPoint</vt:lpstr>
      <vt:lpstr>Уважаемые жители Ароматновского сельского поселения!</vt:lpstr>
      <vt:lpstr>Основные термины и понятия </vt:lpstr>
      <vt:lpstr>Основные параметры исполнения бюджета Ароматновского сельского поселения за  2025год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и объём расходов бюджета за 2025 год (руб.)</vt:lpstr>
      <vt:lpstr>Презентация PowerPoint</vt:lpstr>
      <vt:lpstr>Расходы бюджета поселения в рамках муниципальных целевых программ за 2025 год (тыс. руб.)</vt:lpstr>
      <vt:lpstr>Уважаемые жители поселения!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ГАЛИНА</cp:lastModifiedBy>
  <cp:revision>223</cp:revision>
  <dcterms:created xsi:type="dcterms:W3CDTF">2017-11-25T17:16:26Z</dcterms:created>
  <dcterms:modified xsi:type="dcterms:W3CDTF">2026-04-23T10:04:58Z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6414EC6859C14204A2A2406851425887</vt:lpwstr>
  </property>
  <property fmtid="{D5CDD505-2E9C-101B-9397-08002B2CF9AE}" pid="3" name="KSOProductBuildVer">
    <vt:lpwstr>1049-11.2.0.11073</vt:lpwstr>
  </property>
</Properties>
</file>