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6"/>
  </p:notesMasterIdLst>
  <p:sldIdLst>
    <p:sldId id="303" r:id="rId3"/>
    <p:sldId id="256" r:id="rId4"/>
    <p:sldId id="266" r:id="rId5"/>
    <p:sldId id="304" r:id="rId6"/>
    <p:sldId id="268" r:id="rId7"/>
    <p:sldId id="300" r:id="rId8"/>
    <p:sldId id="267" r:id="rId9"/>
    <p:sldId id="292" r:id="rId10"/>
    <p:sldId id="320" r:id="rId11"/>
    <p:sldId id="310" r:id="rId12"/>
    <p:sldId id="291" r:id="rId13"/>
    <p:sldId id="312" r:id="rId14"/>
    <p:sldId id="316" r:id="rId15"/>
    <p:sldId id="314" r:id="rId16"/>
    <p:sldId id="272" r:id="rId17"/>
    <p:sldId id="257" r:id="rId18"/>
    <p:sldId id="305" r:id="rId19"/>
    <p:sldId id="306" r:id="rId20"/>
    <p:sldId id="318" r:id="rId21"/>
    <p:sldId id="319" r:id="rId22"/>
    <p:sldId id="271" r:id="rId23"/>
    <p:sldId id="308" r:id="rId24"/>
    <p:sldId id="269" r:id="rId25"/>
  </p:sldIdLst>
  <p:sldSz cx="9144000" cy="6858000" type="screen4x3"/>
  <p:notesSz cx="9144000" cy="6858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0066"/>
    <a:srgbClr val="6600FF"/>
    <a:srgbClr val="009200"/>
    <a:srgbClr val="CC0099"/>
    <a:srgbClr val="33CC33"/>
    <a:srgbClr val="67B977"/>
    <a:srgbClr val="FFFFFF"/>
    <a:srgbClr val="0033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5313" autoAdjust="0"/>
  </p:normalViewPr>
  <p:slideViewPr>
    <p:cSldViewPr>
      <p:cViewPr>
        <p:scale>
          <a:sx n="100" d="100"/>
          <a:sy n="100" d="100"/>
        </p:scale>
        <p:origin x="-70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dLbls/>
        <c:axId val="110422656"/>
        <c:axId val="118498432"/>
      </c:barChart>
      <c:catAx>
        <c:axId val="110422656"/>
        <c:scaling>
          <c:orientation val="minMax"/>
        </c:scaling>
        <c:axPos val="b"/>
        <c:tickLblPos val="low"/>
        <c:spPr>
          <a:ln w="3175" cap="flat" cmpd="sng" algn="ctr">
            <a:solidFill>
              <a:schemeClr val="tx1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pPr>
            <a:endParaRPr lang="ru-RU"/>
          </a:p>
        </c:txPr>
        <c:crossAx val="118498432"/>
        <c:crosses val="autoZero"/>
        <c:auto val="1"/>
        <c:lblAlgn val="ctr"/>
        <c:lblOffset val="100"/>
      </c:catAx>
      <c:valAx>
        <c:axId val="118498432"/>
        <c:scaling>
          <c:orientation val="minMax"/>
        </c:scaling>
        <c:axPos val="l"/>
        <c:majorGridlines>
          <c:spPr>
            <a:ln w="3175" cap="flat" cmpd="sng" algn="ctr">
              <a:solidFill>
                <a:schemeClr val="tx1"/>
              </a:solidFill>
              <a:prstDash val="solid"/>
              <a:round/>
            </a:ln>
          </c:spPr>
        </c:majorGridlines>
        <c:tickLblPos val="nextTo"/>
        <c:spPr>
          <a:ln w="3175" cap="flat" cmpd="sng" algn="ctr">
            <a:solidFill>
              <a:schemeClr val="tx1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pPr>
            <a:endParaRPr lang="ru-RU"/>
          </a:p>
        </c:txPr>
        <c:crossAx val="11042265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7536231884057993"/>
          <c:y val="0.31963470319634707"/>
          <c:w val="0.21497584541062803"/>
          <c:h val="0.36529680365296807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ru-RU" sz="1655" b="1" i="0" u="none" strike="noStrike" kern="1200" baseline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lang="ru-RU" sz="1800" b="1" i="0" u="none" strike="noStrike" baseline="0">
          <a:solidFill>
            <a:schemeClr val="tx1"/>
          </a:solidFill>
          <a:latin typeface="Arial" panose="020B0604020202020204"/>
          <a:ea typeface="Arial" panose="020B0604020202020204"/>
          <a:cs typeface="Arial" panose="020B0604020202020204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dLbls/>
        <c:axId val="144372864"/>
        <c:axId val="144374400"/>
      </c:barChart>
      <c:catAx>
        <c:axId val="144372864"/>
        <c:scaling>
          <c:orientation val="minMax"/>
        </c:scaling>
        <c:axPos val="b"/>
        <c:tickLblPos val="low"/>
        <c:spPr>
          <a:ln w="2103" cap="flat" cmpd="sng" algn="ctr">
            <a:solidFill>
              <a:schemeClr val="tx1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190" b="1" i="0" u="none" strike="noStrike" kern="1200" baseline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pPr>
            <a:endParaRPr lang="ru-RU"/>
          </a:p>
        </c:txPr>
        <c:crossAx val="144374400"/>
        <c:crosses val="autoZero"/>
        <c:auto val="1"/>
        <c:lblAlgn val="ctr"/>
        <c:lblOffset val="100"/>
      </c:catAx>
      <c:valAx>
        <c:axId val="144374400"/>
        <c:scaling>
          <c:orientation val="minMax"/>
        </c:scaling>
        <c:axPos val="l"/>
        <c:majorGridlines>
          <c:spPr>
            <a:ln w="2103" cap="flat" cmpd="sng" algn="ctr">
              <a:solidFill>
                <a:schemeClr val="tx1"/>
              </a:solidFill>
              <a:prstDash val="solid"/>
              <a:round/>
            </a:ln>
          </c:spPr>
        </c:majorGridlines>
        <c:tickLblPos val="nextTo"/>
        <c:spPr>
          <a:ln w="2103" cap="flat" cmpd="sng" algn="ctr">
            <a:solidFill>
              <a:schemeClr val="tx1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190" b="1" i="0" u="none" strike="noStrike" kern="1200" baseline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pPr>
            <a:endParaRPr lang="ru-RU"/>
          </a:p>
        </c:txPr>
        <c:crossAx val="14437286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6825396825396783"/>
          <c:y val="0.41726618705036006"/>
          <c:w val="0.12539682539682501"/>
          <c:h val="0.16786570743405299"/>
        </c:manualLayout>
      </c:layout>
      <c:spPr>
        <a:noFill/>
        <a:ln w="2103">
          <a:solidFill>
            <a:schemeClr val="tx1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ru-RU" sz="1095" b="1" i="0" u="none" strike="noStrike" kern="1200" baseline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lang="ru-RU" sz="1190" b="1" i="0" u="none" strike="noStrike" baseline="0">
          <a:solidFill>
            <a:schemeClr val="tx1"/>
          </a:solidFill>
          <a:latin typeface="Arial" panose="020B0604020202020204"/>
          <a:ea typeface="Arial" panose="020B0604020202020204"/>
          <a:cs typeface="Arial" panose="020B0604020202020204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4.0350982626537205E-2"/>
          <c:y val="4.9606298532333518E-2"/>
          <c:w val="0.68927950182697795"/>
          <c:h val="0.882318840579710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</c:dPt>
          <c:dPt>
            <c:idx val="1"/>
          </c:dPt>
          <c:dLbls>
            <c:dLbl>
              <c:idx val="0"/>
              <c:layout>
                <c:manualLayout>
                  <c:x val="-0.20880842845396499"/>
                  <c:y val="-0.2426402596498339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Налоговые и неналоговые </a:t>
                    </a:r>
                    <a:r>
                      <a:rPr lang="ru-RU" sz="1000" dirty="0" smtClean="0"/>
                      <a:t>доходы 2026 год; 5 802,7</a:t>
                    </a:r>
                    <a:endParaRPr lang="ru-RU" sz="1000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765612292305818"/>
                  <c:y val="6.485809865626292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Безвозмездные поступления; </a:t>
                    </a:r>
                    <a:r>
                      <a:rPr lang="ru-RU" sz="1000" dirty="0" smtClean="0"/>
                      <a:t>2026</a:t>
                    </a:r>
                    <a:r>
                      <a:rPr lang="ru-RU" sz="1000" baseline="0" dirty="0" smtClean="0"/>
                      <a:t> год -           1 940,5       </a:t>
                    </a:r>
                    <a:endParaRPr lang="ru-RU" sz="1000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5802.7</c:v>
                </c:pt>
                <c:pt idx="1">
                  <c:v>1940.5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4.2220678297565699E-2"/>
          <c:y val="0.75903911035861216"/>
          <c:w val="0.50679892954557215"/>
          <c:h val="0.195373958106179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127528176624984E-2"/>
          <c:y val="0"/>
          <c:w val="0.681296916010498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</c:dPt>
          <c:dPt>
            <c:idx val="1"/>
          </c:dPt>
          <c:cat>
            <c:strRef>
              <c:f>Лист1!$A$2:$A$4</c:f>
              <c:strCache>
                <c:ptCount val="3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оборона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4076.2</c:v>
                </c:pt>
                <c:pt idx="1">
                  <c:v>2663.3</c:v>
                </c:pt>
                <c:pt idx="2" formatCode="General">
                  <c:v>579.70000000000005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оборона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52.7</c:v>
                </c:pt>
                <c:pt idx="1">
                  <c:v>34.4</c:v>
                </c:pt>
                <c:pt idx="2">
                  <c:v>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2700771962328259"/>
          <c:y val="0.11320004921259842"/>
          <c:w val="0.25411975065616799"/>
          <c:h val="0.7860999015748032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7045E-321C-4A14-AB47-F2B3C5722F14}" type="doc">
      <dgm:prSet loTypeId="urn:microsoft.com/office/officeart/2005/8/layout/cycle2" loCatId="cycle" qsTypeId="urn:microsoft.com/office/officeart/2005/8/quickstyle/3d1#1" qsCatId="3D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F745A501-843F-43EB-B14B-86B9637776E1}">
      <dgm:prSet custT="1"/>
      <dgm:spPr>
        <a:solidFill>
          <a:srgbClr val="6600FF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устойчивости бюджетной системы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Ароматновского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2CB43-D48D-4E54-8B7D-8443C8053884}" type="parTrans" cxnId="{699299D8-DC9D-4085-A398-525B79F2A9D1}">
      <dgm:prSet/>
      <dgm:spPr/>
      <dgm:t>
        <a:bodyPr/>
        <a:lstStyle/>
        <a:p>
          <a:endParaRPr lang="ru-RU"/>
        </a:p>
      </dgm:t>
    </dgm:pt>
    <dgm:pt modelId="{CD00FA23-3181-4162-B2B6-847FD2325CA2}" type="sibTrans" cxnId="{699299D8-DC9D-4085-A398-525B79F2A9D1}">
      <dgm:prSet/>
      <dgm:spPr/>
      <dgm:t>
        <a:bodyPr/>
        <a:lstStyle/>
        <a:p>
          <a:endParaRPr lang="ru-RU"/>
        </a:p>
      </dgm:t>
    </dgm:pt>
    <dgm:pt modelId="{57CACF7A-6824-4397-A911-AE130862FBBB}">
      <dgm:prSet custT="1"/>
      <dgm:spPr>
        <a:solidFill>
          <a:srgbClr val="0092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доходной базы </a:t>
          </a:r>
          <a:r>
            <a:rPr lang="ru-RU" sz="1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Ароматновского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с/п  за счет наращивания стабильных доходных источников и мобилизации в бюджет имеющихся резервов;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7A986-4B1C-4E8D-AA6A-0113684CB152}" type="parTrans" cxnId="{E17CF0B9-19F1-4E61-AD2E-2942883DA271}">
      <dgm:prSet/>
      <dgm:spPr/>
      <dgm:t>
        <a:bodyPr/>
        <a:lstStyle/>
        <a:p>
          <a:endParaRPr lang="ru-RU"/>
        </a:p>
      </dgm:t>
    </dgm:pt>
    <dgm:pt modelId="{62AD1C96-E769-4CCA-9C11-3609CD339CE2}" type="sibTrans" cxnId="{E17CF0B9-19F1-4E61-AD2E-2942883DA271}">
      <dgm:prSet/>
      <dgm:spPr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5EE2C2FA-EECF-47B3-A454-8F02B7555371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прямое вовлечение населения в решение приоритетных социальных проблем местного уровня;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EBFDC-0307-4AB1-90BB-C2CC774792DB}" type="parTrans" cxnId="{A0D0C0DE-5CA3-4243-B025-C288737FB339}">
      <dgm:prSet/>
      <dgm:spPr/>
      <dgm:t>
        <a:bodyPr/>
        <a:lstStyle/>
        <a:p>
          <a:endParaRPr lang="ru-RU"/>
        </a:p>
      </dgm:t>
    </dgm:pt>
    <dgm:pt modelId="{579EF012-10BE-4F99-B227-EA375747AAF0}" type="sibTrans" cxnId="{A0D0C0DE-5CA3-4243-B025-C288737FB339}">
      <dgm:prSet/>
      <dgm:spPr/>
      <dgm:t>
        <a:bodyPr/>
        <a:lstStyle/>
        <a:p>
          <a:endParaRPr lang="ru-RU"/>
        </a:p>
      </dgm:t>
    </dgm:pt>
    <dgm:pt modelId="{98E64E13-B3B5-4FDF-8E37-EEB6FD18CB1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управления общественными финансами</a:t>
          </a:r>
          <a:r>
            <a:rPr lang="ru-RU" sz="600" b="0" dirty="0" smtClean="0"/>
            <a:t>.</a:t>
          </a:r>
          <a:endParaRPr lang="ru-RU" sz="600" dirty="0"/>
        </a:p>
      </dgm:t>
    </dgm:pt>
    <dgm:pt modelId="{80513046-8C87-4036-8B83-D7CA01EA20A6}" type="parTrans" cxnId="{9E1ADF58-5ADC-4BC4-85D6-4E9A5A1FF78A}">
      <dgm:prSet/>
      <dgm:spPr/>
      <dgm:t>
        <a:bodyPr/>
        <a:lstStyle/>
        <a:p>
          <a:endParaRPr lang="ru-RU"/>
        </a:p>
      </dgm:t>
    </dgm:pt>
    <dgm:pt modelId="{8343A72B-A409-414C-9D03-F6A83DABAE72}" type="sibTrans" cxnId="{9E1ADF58-5ADC-4BC4-85D6-4E9A5A1FF78A}">
      <dgm:prSet/>
      <dgm:spPr/>
      <dgm:t>
        <a:bodyPr/>
        <a:lstStyle/>
        <a:p>
          <a:endParaRPr lang="ru-RU"/>
        </a:p>
      </dgm:t>
    </dgm:pt>
    <dgm:pt modelId="{1C3FC7BD-9F71-458D-A078-665AD1F882C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всех обязательств государства и реализация приоритетных направлений и национальных проектов, обеспечение прозрачного механизма оценки эффективности предоставленных налоговых льгот, установленных соответствующими нормативно-правовыми актами  о налогах;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19B95-97E4-4E4D-AA57-3812EB309ECF}" type="parTrans" cxnId="{67EC34E2-AF74-435C-BDC2-D056041AED9D}">
      <dgm:prSet/>
      <dgm:spPr/>
      <dgm:t>
        <a:bodyPr/>
        <a:lstStyle/>
        <a:p>
          <a:endParaRPr lang="ru-RU"/>
        </a:p>
      </dgm:t>
    </dgm:pt>
    <dgm:pt modelId="{8DADCA83-03C4-4B0D-993E-3E5D31976632}" type="sibTrans" cxnId="{67EC34E2-AF74-435C-BDC2-D056041AED9D}">
      <dgm:prSet/>
      <dgm:spPr/>
      <dgm:t>
        <a:bodyPr/>
        <a:lstStyle/>
        <a:p>
          <a:endParaRPr lang="ru-RU"/>
        </a:p>
      </dgm:t>
    </dgm:pt>
    <dgm:pt modelId="{411A5120-57C5-499E-9AA8-4C76857A6C15}" type="pres">
      <dgm:prSet presAssocID="{DD77045E-321C-4A14-AB47-F2B3C5722F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9870C-FA2F-4998-99C8-626A35A298F2}" type="pres">
      <dgm:prSet presAssocID="{F745A501-843F-43EB-B14B-86B9637776E1}" presName="node" presStyleLbl="node1" presStyleIdx="0" presStyleCnt="5" custScaleX="125374" custRadScaleRad="100440" custRadScaleInc="-1359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46934A3-72AA-48B7-8CE2-386BC4950ED9}" type="pres">
      <dgm:prSet presAssocID="{CD00FA23-3181-4162-B2B6-847FD2325CA2}" presName="sibTrans" presStyleLbl="sibTrans2D1" presStyleIdx="0" presStyleCnt="5" custAng="15037454" custScaleX="497663" custLinFactX="-282154" custLinFactY="43320" custLinFactNeighborX="-300000" custLinFactNeighborY="100000"/>
      <dgm:spPr/>
      <dgm:t>
        <a:bodyPr/>
        <a:lstStyle/>
        <a:p>
          <a:endParaRPr lang="ru-RU"/>
        </a:p>
      </dgm:t>
    </dgm:pt>
    <dgm:pt modelId="{731358E3-DD1B-40C6-A8B7-98125C9C2FF0}" type="pres">
      <dgm:prSet presAssocID="{CD00FA23-3181-4162-B2B6-847FD2325CA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7A4FFF3-4F28-4260-8023-DCD68422C3D8}" type="pres">
      <dgm:prSet presAssocID="{57CACF7A-6824-4397-A911-AE130862FBBB}" presName="node" presStyleLbl="node1" presStyleIdx="1" presStyleCnt="5" custScaleX="168363" custRadScaleRad="140830" custRadScaleInc="-1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8ABA6-BC59-47CB-8530-06C02951CA38}" type="pres">
      <dgm:prSet presAssocID="{62AD1C96-E769-4CCA-9C11-3609CD339CE2}" presName="sibTrans" presStyleLbl="sibTrans2D1" presStyleIdx="1" presStyleCnt="5" custAng="13018513" custLinFactX="-38741" custLinFactY="-60467" custLinFactNeighborX="-100000" custLinFactNeighborY="-100000"/>
      <dgm:spPr/>
      <dgm:t>
        <a:bodyPr/>
        <a:lstStyle/>
        <a:p>
          <a:endParaRPr lang="ru-RU"/>
        </a:p>
      </dgm:t>
    </dgm:pt>
    <dgm:pt modelId="{26A22F10-E852-464D-B6BB-F4B3759471E7}" type="pres">
      <dgm:prSet presAssocID="{62AD1C96-E769-4CCA-9C11-3609CD339CE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432653A-884B-4EC6-8FE2-C49AAE6B8310}" type="pres">
      <dgm:prSet presAssocID="{1C3FC7BD-9F71-458D-A078-665AD1F882CA}" presName="node" presStyleLbl="node1" presStyleIdx="2" presStyleCnt="5" custScaleX="236340" custScaleY="99216" custRadScaleRad="112937" custRadScaleInc="-30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DAB42-A416-4A67-98BD-1562912EA62F}" type="pres">
      <dgm:prSet presAssocID="{8DADCA83-03C4-4B0D-993E-3E5D31976632}" presName="sibTrans" presStyleLbl="sibTrans2D1" presStyleIdx="2" presStyleCnt="5" custAng="14220303" custScaleX="332723" custLinFactX="268847" custLinFactY="-100000" custLinFactNeighborX="300000" custLinFactNeighborY="-107146"/>
      <dgm:spPr/>
      <dgm:t>
        <a:bodyPr/>
        <a:lstStyle/>
        <a:p>
          <a:endParaRPr lang="ru-RU"/>
        </a:p>
      </dgm:t>
    </dgm:pt>
    <dgm:pt modelId="{A04E2F4E-8C68-4872-8165-AA12FB63CCDB}" type="pres">
      <dgm:prSet presAssocID="{8DADCA83-03C4-4B0D-993E-3E5D3197663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8FAE3C7-EC74-4388-BC30-3AAB911A00E0}" type="pres">
      <dgm:prSet presAssocID="{5EE2C2FA-EECF-47B3-A454-8F02B7555371}" presName="node" presStyleLbl="node1" presStyleIdx="3" presStyleCnt="5" custScaleX="126346" custRadScaleRad="114411" custRadScaleInc="26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2AED6-A507-4B1A-9EE3-1446EB0662C5}" type="pres">
      <dgm:prSet presAssocID="{579EF012-10BE-4F99-B227-EA375747AAF0}" presName="sibTrans" presStyleLbl="sibTrans2D1" presStyleIdx="3" presStyleCnt="5" custAng="13301716" custScaleX="90139" custLinFactX="17512" custLinFactNeighborX="100000" custLinFactNeighborY="79585"/>
      <dgm:spPr/>
      <dgm:t>
        <a:bodyPr/>
        <a:lstStyle/>
        <a:p>
          <a:endParaRPr lang="ru-RU"/>
        </a:p>
      </dgm:t>
    </dgm:pt>
    <dgm:pt modelId="{4ADD65D2-1902-487D-A7BB-2FF1DEA902B6}" type="pres">
      <dgm:prSet presAssocID="{579EF012-10BE-4F99-B227-EA375747AAF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E55AFBF-1357-42AA-83F9-5AFCD505E800}" type="pres">
      <dgm:prSet presAssocID="{98E64E13-B3B5-4FDF-8E37-EEB6FD18CB19}" presName="node" presStyleLbl="node1" presStyleIdx="4" presStyleCnt="5" custScaleX="144835" custRadScaleRad="135161" custRadScaleInc="21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2CB8D-009E-462D-B5A9-491E47F5D5EE}" type="pres">
      <dgm:prSet presAssocID="{8343A72B-A409-414C-9D03-F6A83DABAE72}" presName="sibTrans" presStyleLbl="sibTrans2D1" presStyleIdx="4" presStyleCnt="5" custAng="20318166" custFlipHor="1" custScaleX="459705" custLinFactX="-46642" custLinFactY="100000" custLinFactNeighborX="-100000" custLinFactNeighborY="107822"/>
      <dgm:spPr/>
      <dgm:t>
        <a:bodyPr/>
        <a:lstStyle/>
        <a:p>
          <a:endParaRPr lang="ru-RU"/>
        </a:p>
      </dgm:t>
    </dgm:pt>
    <dgm:pt modelId="{6B404B50-5F2F-4EFF-A0DE-3673DFBF05A1}" type="pres">
      <dgm:prSet presAssocID="{8343A72B-A409-414C-9D03-F6A83DABAE7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7EC34E2-AF74-435C-BDC2-D056041AED9D}" srcId="{DD77045E-321C-4A14-AB47-F2B3C5722F14}" destId="{1C3FC7BD-9F71-458D-A078-665AD1F882CA}" srcOrd="2" destOrd="0" parTransId="{C1819B95-97E4-4E4D-AA57-3812EB309ECF}" sibTransId="{8DADCA83-03C4-4B0D-993E-3E5D31976632}"/>
    <dgm:cxn modelId="{A0D0C0DE-5CA3-4243-B025-C288737FB339}" srcId="{DD77045E-321C-4A14-AB47-F2B3C5722F14}" destId="{5EE2C2FA-EECF-47B3-A454-8F02B7555371}" srcOrd="3" destOrd="0" parTransId="{B2EEBFDC-0307-4AB1-90BB-C2CC774792DB}" sibTransId="{579EF012-10BE-4F99-B227-EA375747AAF0}"/>
    <dgm:cxn modelId="{60D5264F-630C-4B16-8888-1821DBCA427F}" type="presOf" srcId="{5EE2C2FA-EECF-47B3-A454-8F02B7555371}" destId="{F8FAE3C7-EC74-4388-BC30-3AAB911A00E0}" srcOrd="0" destOrd="0" presId="urn:microsoft.com/office/officeart/2005/8/layout/cycle2"/>
    <dgm:cxn modelId="{E0AF7D3C-BC89-44FF-A9CA-A3CB3C75725E}" type="presOf" srcId="{57CACF7A-6824-4397-A911-AE130862FBBB}" destId="{57A4FFF3-4F28-4260-8023-DCD68422C3D8}" srcOrd="0" destOrd="0" presId="urn:microsoft.com/office/officeart/2005/8/layout/cycle2"/>
    <dgm:cxn modelId="{8586F9EC-F196-4D5F-83BC-C18EEC48D50A}" type="presOf" srcId="{8DADCA83-03C4-4B0D-993E-3E5D31976632}" destId="{A04E2F4E-8C68-4872-8165-AA12FB63CCDB}" srcOrd="1" destOrd="0" presId="urn:microsoft.com/office/officeart/2005/8/layout/cycle2"/>
    <dgm:cxn modelId="{E17CF0B9-19F1-4E61-AD2E-2942883DA271}" srcId="{DD77045E-321C-4A14-AB47-F2B3C5722F14}" destId="{57CACF7A-6824-4397-A911-AE130862FBBB}" srcOrd="1" destOrd="0" parTransId="{A4B7A986-4B1C-4E8D-AA6A-0113684CB152}" sibTransId="{62AD1C96-E769-4CCA-9C11-3609CD339CE2}"/>
    <dgm:cxn modelId="{EE1E3B9F-1F23-40EF-8E8F-D5BB97353A9C}" type="presOf" srcId="{8343A72B-A409-414C-9D03-F6A83DABAE72}" destId="{9942CB8D-009E-462D-B5A9-491E47F5D5EE}" srcOrd="0" destOrd="0" presId="urn:microsoft.com/office/officeart/2005/8/layout/cycle2"/>
    <dgm:cxn modelId="{D7559BB1-3CDA-4637-9B7D-28783FE9B484}" type="presOf" srcId="{8DADCA83-03C4-4B0D-993E-3E5D31976632}" destId="{AF2DAB42-A416-4A67-98BD-1562912EA62F}" srcOrd="0" destOrd="0" presId="urn:microsoft.com/office/officeart/2005/8/layout/cycle2"/>
    <dgm:cxn modelId="{7C0FFC7A-E024-4ED5-A041-672BEF0FB30A}" type="presOf" srcId="{DD77045E-321C-4A14-AB47-F2B3C5722F14}" destId="{411A5120-57C5-499E-9AA8-4C76857A6C15}" srcOrd="0" destOrd="0" presId="urn:microsoft.com/office/officeart/2005/8/layout/cycle2"/>
    <dgm:cxn modelId="{F0207EA4-81C7-4701-AF19-6E3F3378CA39}" type="presOf" srcId="{62AD1C96-E769-4CCA-9C11-3609CD339CE2}" destId="{26A22F10-E852-464D-B6BB-F4B3759471E7}" srcOrd="1" destOrd="0" presId="urn:microsoft.com/office/officeart/2005/8/layout/cycle2"/>
    <dgm:cxn modelId="{96A41F8B-2F4B-4DA0-9144-4E32181C4909}" type="presOf" srcId="{F745A501-843F-43EB-B14B-86B9637776E1}" destId="{B579870C-FA2F-4998-99C8-626A35A298F2}" srcOrd="0" destOrd="0" presId="urn:microsoft.com/office/officeart/2005/8/layout/cycle2"/>
    <dgm:cxn modelId="{266AD31D-1753-49AF-B951-2ACD3E6EB153}" type="presOf" srcId="{1C3FC7BD-9F71-458D-A078-665AD1F882CA}" destId="{5432653A-884B-4EC6-8FE2-C49AAE6B8310}" srcOrd="0" destOrd="0" presId="urn:microsoft.com/office/officeart/2005/8/layout/cycle2"/>
    <dgm:cxn modelId="{9A0BB1B7-83FF-451A-B70B-08A933236B1E}" type="presOf" srcId="{98E64E13-B3B5-4FDF-8E37-EEB6FD18CB19}" destId="{EE55AFBF-1357-42AA-83F9-5AFCD505E800}" srcOrd="0" destOrd="0" presId="urn:microsoft.com/office/officeart/2005/8/layout/cycle2"/>
    <dgm:cxn modelId="{9E1ADF58-5ADC-4BC4-85D6-4E9A5A1FF78A}" srcId="{DD77045E-321C-4A14-AB47-F2B3C5722F14}" destId="{98E64E13-B3B5-4FDF-8E37-EEB6FD18CB19}" srcOrd="4" destOrd="0" parTransId="{80513046-8C87-4036-8B83-D7CA01EA20A6}" sibTransId="{8343A72B-A409-414C-9D03-F6A83DABAE72}"/>
    <dgm:cxn modelId="{651FBC71-2494-4851-AD23-897B591DC293}" type="presOf" srcId="{CD00FA23-3181-4162-B2B6-847FD2325CA2}" destId="{246934A3-72AA-48B7-8CE2-386BC4950ED9}" srcOrd="0" destOrd="0" presId="urn:microsoft.com/office/officeart/2005/8/layout/cycle2"/>
    <dgm:cxn modelId="{54A95081-8407-4C78-86B8-3E1F168626AD}" type="presOf" srcId="{579EF012-10BE-4F99-B227-EA375747AAF0}" destId="{4ADD65D2-1902-487D-A7BB-2FF1DEA902B6}" srcOrd="1" destOrd="0" presId="urn:microsoft.com/office/officeart/2005/8/layout/cycle2"/>
    <dgm:cxn modelId="{699299D8-DC9D-4085-A398-525B79F2A9D1}" srcId="{DD77045E-321C-4A14-AB47-F2B3C5722F14}" destId="{F745A501-843F-43EB-B14B-86B9637776E1}" srcOrd="0" destOrd="0" parTransId="{3AC2CB43-D48D-4E54-8B7D-8443C8053884}" sibTransId="{CD00FA23-3181-4162-B2B6-847FD2325CA2}"/>
    <dgm:cxn modelId="{F3DD4DCE-5D67-4689-8BD1-46CAE759CD1F}" type="presOf" srcId="{62AD1C96-E769-4CCA-9C11-3609CD339CE2}" destId="{8D88ABA6-BC59-47CB-8530-06C02951CA38}" srcOrd="0" destOrd="0" presId="urn:microsoft.com/office/officeart/2005/8/layout/cycle2"/>
    <dgm:cxn modelId="{FEE87C3E-DDFA-43C5-9354-FE6883E640CA}" type="presOf" srcId="{579EF012-10BE-4F99-B227-EA375747AAF0}" destId="{3CC2AED6-A507-4B1A-9EE3-1446EB0662C5}" srcOrd="0" destOrd="0" presId="urn:microsoft.com/office/officeart/2005/8/layout/cycle2"/>
    <dgm:cxn modelId="{AEDCB2CB-E45C-4554-B7E4-2C8336375EC4}" type="presOf" srcId="{8343A72B-A409-414C-9D03-F6A83DABAE72}" destId="{6B404B50-5F2F-4EFF-A0DE-3673DFBF05A1}" srcOrd="1" destOrd="0" presId="urn:microsoft.com/office/officeart/2005/8/layout/cycle2"/>
    <dgm:cxn modelId="{140C123D-55C3-42D3-A863-B83E335F98B8}" type="presOf" srcId="{CD00FA23-3181-4162-B2B6-847FD2325CA2}" destId="{731358E3-DD1B-40C6-A8B7-98125C9C2FF0}" srcOrd="1" destOrd="0" presId="urn:microsoft.com/office/officeart/2005/8/layout/cycle2"/>
    <dgm:cxn modelId="{A3A651F1-D7C8-4E13-A53B-118EB2FEC924}" type="presParOf" srcId="{411A5120-57C5-499E-9AA8-4C76857A6C15}" destId="{B579870C-FA2F-4998-99C8-626A35A298F2}" srcOrd="0" destOrd="0" presId="urn:microsoft.com/office/officeart/2005/8/layout/cycle2"/>
    <dgm:cxn modelId="{FEE0ECAE-14B2-4CD1-9C2C-E8FDCF2E2C8D}" type="presParOf" srcId="{411A5120-57C5-499E-9AA8-4C76857A6C15}" destId="{246934A3-72AA-48B7-8CE2-386BC4950ED9}" srcOrd="1" destOrd="0" presId="urn:microsoft.com/office/officeart/2005/8/layout/cycle2"/>
    <dgm:cxn modelId="{7AE3AC70-64EC-40F1-970A-FC08BB3A7A95}" type="presParOf" srcId="{246934A3-72AA-48B7-8CE2-386BC4950ED9}" destId="{731358E3-DD1B-40C6-A8B7-98125C9C2FF0}" srcOrd="0" destOrd="0" presId="urn:microsoft.com/office/officeart/2005/8/layout/cycle2"/>
    <dgm:cxn modelId="{632101D2-88FF-43B3-B9D6-614BAB0FDD21}" type="presParOf" srcId="{411A5120-57C5-499E-9AA8-4C76857A6C15}" destId="{57A4FFF3-4F28-4260-8023-DCD68422C3D8}" srcOrd="2" destOrd="0" presId="urn:microsoft.com/office/officeart/2005/8/layout/cycle2"/>
    <dgm:cxn modelId="{934AABC8-A63C-4D8C-B39F-99D34D3BBDFC}" type="presParOf" srcId="{411A5120-57C5-499E-9AA8-4C76857A6C15}" destId="{8D88ABA6-BC59-47CB-8530-06C02951CA38}" srcOrd="3" destOrd="0" presId="urn:microsoft.com/office/officeart/2005/8/layout/cycle2"/>
    <dgm:cxn modelId="{F98C8BE2-3240-4927-B5DE-23D6B1BB6359}" type="presParOf" srcId="{8D88ABA6-BC59-47CB-8530-06C02951CA38}" destId="{26A22F10-E852-464D-B6BB-F4B3759471E7}" srcOrd="0" destOrd="0" presId="urn:microsoft.com/office/officeart/2005/8/layout/cycle2"/>
    <dgm:cxn modelId="{233159A4-680F-4539-AB47-22330B6D7541}" type="presParOf" srcId="{411A5120-57C5-499E-9AA8-4C76857A6C15}" destId="{5432653A-884B-4EC6-8FE2-C49AAE6B8310}" srcOrd="4" destOrd="0" presId="urn:microsoft.com/office/officeart/2005/8/layout/cycle2"/>
    <dgm:cxn modelId="{F1E1256E-B839-4E29-A0C4-3F7F33319672}" type="presParOf" srcId="{411A5120-57C5-499E-9AA8-4C76857A6C15}" destId="{AF2DAB42-A416-4A67-98BD-1562912EA62F}" srcOrd="5" destOrd="0" presId="urn:microsoft.com/office/officeart/2005/8/layout/cycle2"/>
    <dgm:cxn modelId="{01458DAE-35C3-4292-A26D-7039C9F0AAC9}" type="presParOf" srcId="{AF2DAB42-A416-4A67-98BD-1562912EA62F}" destId="{A04E2F4E-8C68-4872-8165-AA12FB63CCDB}" srcOrd="0" destOrd="0" presId="urn:microsoft.com/office/officeart/2005/8/layout/cycle2"/>
    <dgm:cxn modelId="{6904F008-4077-4700-972C-5CFABF0BC693}" type="presParOf" srcId="{411A5120-57C5-499E-9AA8-4C76857A6C15}" destId="{F8FAE3C7-EC74-4388-BC30-3AAB911A00E0}" srcOrd="6" destOrd="0" presId="urn:microsoft.com/office/officeart/2005/8/layout/cycle2"/>
    <dgm:cxn modelId="{48493A98-2A76-4FD9-8D25-2572A9DE72E7}" type="presParOf" srcId="{411A5120-57C5-499E-9AA8-4C76857A6C15}" destId="{3CC2AED6-A507-4B1A-9EE3-1446EB0662C5}" srcOrd="7" destOrd="0" presId="urn:microsoft.com/office/officeart/2005/8/layout/cycle2"/>
    <dgm:cxn modelId="{30764143-E019-4F89-B3C1-1B0104927279}" type="presParOf" srcId="{3CC2AED6-A507-4B1A-9EE3-1446EB0662C5}" destId="{4ADD65D2-1902-487D-A7BB-2FF1DEA902B6}" srcOrd="0" destOrd="0" presId="urn:microsoft.com/office/officeart/2005/8/layout/cycle2"/>
    <dgm:cxn modelId="{EEDFFE80-7272-4D3B-9C86-695C7E66E46E}" type="presParOf" srcId="{411A5120-57C5-499E-9AA8-4C76857A6C15}" destId="{EE55AFBF-1357-42AA-83F9-5AFCD505E800}" srcOrd="8" destOrd="0" presId="urn:microsoft.com/office/officeart/2005/8/layout/cycle2"/>
    <dgm:cxn modelId="{58892C99-1EA5-4F28-B655-515BD8CFC39E}" type="presParOf" srcId="{411A5120-57C5-499E-9AA8-4C76857A6C15}" destId="{9942CB8D-009E-462D-B5A9-491E47F5D5EE}" srcOrd="9" destOrd="0" presId="urn:microsoft.com/office/officeart/2005/8/layout/cycle2"/>
    <dgm:cxn modelId="{22A786D5-C7FB-4366-B2F9-4FC2236033CB}" type="presParOf" srcId="{9942CB8D-009E-462D-B5A9-491E47F5D5EE}" destId="{6B404B50-5F2F-4EFF-A0DE-3673DFBF05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1DF9A-EBEE-4391-91D4-1E560780FF5D}" type="doc">
      <dgm:prSet loTypeId="urn:microsoft.com/office/officeart/2005/8/layout/pyramid1#1" loCatId="pyramid" qsTypeId="urn:microsoft.com/office/officeart/2005/8/quickstyle/3d2#1" qsCatId="3D" csTypeId="urn:microsoft.com/office/officeart/2005/8/colors/accent1_2#1" csCatId="accent1" phldr="1"/>
      <dgm:spPr/>
    </dgm:pt>
    <dgm:pt modelId="{D74EA261-FCB9-4622-9A50-D8C1EB1A5535}">
      <dgm:prSet/>
      <dgm:spPr/>
      <dgm:t>
        <a:bodyPr/>
        <a:lstStyle/>
        <a:p>
          <a:pPr rtl="0" eaLnBrk="0" latinLnBrk="0"/>
          <a:r>
            <a:rPr lang="ru-RU" altLang="ru-RU" dirty="0" smtClean="0"/>
            <a:t>Бюджет-</a:t>
          </a:r>
        </a:p>
        <a:p>
          <a:pPr rtl="0" eaLnBrk="0" latinLnBrk="0"/>
          <a:r>
            <a:rPr lang="ru-RU" altLang="ru-RU" dirty="0" err="1" smtClean="0"/>
            <a:t>ный</a:t>
          </a:r>
          <a:r>
            <a:rPr lang="ru-RU" altLang="ru-RU" dirty="0" smtClean="0"/>
            <a:t> кодекс РФ</a:t>
          </a:r>
        </a:p>
      </dgm:t>
    </dgm:pt>
    <dgm:pt modelId="{F223A792-0A17-427D-95EE-7678174A29BA}" type="parTrans" cxnId="{F3BAB717-E07F-45C4-9EB6-6E3D3F37B5BD}">
      <dgm:prSet/>
      <dgm:spPr/>
      <dgm:t>
        <a:bodyPr/>
        <a:lstStyle/>
        <a:p>
          <a:endParaRPr lang="ru-RU"/>
        </a:p>
      </dgm:t>
    </dgm:pt>
    <dgm:pt modelId="{7F9AD5C7-60A1-433E-9E8D-89499D4BA794}" type="sibTrans" cxnId="{F3BAB717-E07F-45C4-9EB6-6E3D3F37B5BD}">
      <dgm:prSet/>
      <dgm:spPr/>
      <dgm:t>
        <a:bodyPr/>
        <a:lstStyle/>
        <a:p>
          <a:endParaRPr lang="ru-RU"/>
        </a:p>
      </dgm:t>
    </dgm:pt>
    <dgm:pt modelId="{CFD264A0-CE2A-4913-AF80-309808A6398F}">
      <dgm:prSet/>
      <dgm:spPr/>
      <dgm:t>
        <a:bodyPr/>
        <a:lstStyle/>
        <a:p>
          <a:pPr rtl="0" eaLnBrk="1" latinLnBrk="0"/>
          <a:endParaRPr lang="ru-RU" altLang="ru-RU" dirty="0" smtClean="0"/>
        </a:p>
        <a:p>
          <a:pPr rtl="0" eaLnBrk="1" latinLnBrk="0"/>
          <a:r>
            <a:rPr lang="ru-RU" altLang="ru-RU" dirty="0" smtClean="0"/>
            <a:t>Бюджетное Послание</a:t>
          </a:r>
        </a:p>
        <a:p>
          <a:pPr rtl="0" eaLnBrk="1" latinLnBrk="0"/>
          <a:r>
            <a:rPr lang="ru-RU" altLang="ru-RU" dirty="0" smtClean="0"/>
            <a:t>Президента РФ </a:t>
          </a:r>
        </a:p>
        <a:p>
          <a:pPr rtl="0" eaLnBrk="1" latinLnBrk="0"/>
          <a:r>
            <a:rPr lang="ru-RU" altLang="ru-RU" dirty="0" smtClean="0"/>
            <a:t>Федеральному Собранию РФ</a:t>
          </a:r>
        </a:p>
        <a:p>
          <a:pPr rtl="0" eaLnBrk="0" latinLnBrk="0"/>
          <a:endParaRPr lang="ru-RU" altLang="ru-RU" dirty="0" smtClean="0"/>
        </a:p>
      </dgm:t>
    </dgm:pt>
    <dgm:pt modelId="{521FD160-018F-4CF5-B7B2-4D9473068736}" type="parTrans" cxnId="{C5B2C050-8540-46FA-AE54-7F10D9654BDA}">
      <dgm:prSet/>
      <dgm:spPr/>
      <dgm:t>
        <a:bodyPr/>
        <a:lstStyle/>
        <a:p>
          <a:endParaRPr lang="ru-RU"/>
        </a:p>
      </dgm:t>
    </dgm:pt>
    <dgm:pt modelId="{8119DB0F-D762-4E04-BCF0-8408B91E6C98}" type="sibTrans" cxnId="{C5B2C050-8540-46FA-AE54-7F10D9654BDA}">
      <dgm:prSet/>
      <dgm:spPr/>
      <dgm:t>
        <a:bodyPr/>
        <a:lstStyle/>
        <a:p>
          <a:endParaRPr lang="ru-RU"/>
        </a:p>
      </dgm:t>
    </dgm:pt>
    <dgm:pt modelId="{3E834DF3-0F8E-426E-84A9-2A838FD36D42}">
      <dgm:prSet/>
      <dgm:spPr/>
      <dgm:t>
        <a:bodyPr/>
        <a:lstStyle/>
        <a:p>
          <a:pPr rtl="0" eaLnBrk="0" latinLnBrk="0"/>
          <a:r>
            <a:rPr lang="ru-RU" altLang="ru-RU" dirty="0" smtClean="0"/>
            <a:t>ФЗ «Об общих принципах </a:t>
          </a:r>
        </a:p>
        <a:p>
          <a:pPr rtl="0" eaLnBrk="0" latinLnBrk="0"/>
          <a:r>
            <a:rPr lang="ru-RU" altLang="ru-RU" dirty="0" smtClean="0"/>
            <a:t>организации местного самоуправления </a:t>
          </a:r>
        </a:p>
        <a:p>
          <a:pPr rtl="0" eaLnBrk="0" latinLnBrk="0"/>
          <a:r>
            <a:rPr lang="ru-RU" altLang="ru-RU" dirty="0" smtClean="0"/>
            <a:t>в Российской Федерации»</a:t>
          </a:r>
        </a:p>
      </dgm:t>
    </dgm:pt>
    <dgm:pt modelId="{6D821BF9-EBD7-4837-8C4E-FFEDEAF48245}" type="parTrans" cxnId="{665CF743-AA1C-4E42-80B8-AF7BBAB8EDE5}">
      <dgm:prSet/>
      <dgm:spPr/>
      <dgm:t>
        <a:bodyPr/>
        <a:lstStyle/>
        <a:p>
          <a:endParaRPr lang="ru-RU"/>
        </a:p>
      </dgm:t>
    </dgm:pt>
    <dgm:pt modelId="{199B34A9-ADDA-4230-8782-44219CABBED0}" type="sibTrans" cxnId="{665CF743-AA1C-4E42-80B8-AF7BBAB8EDE5}">
      <dgm:prSet/>
      <dgm:spPr/>
      <dgm:t>
        <a:bodyPr/>
        <a:lstStyle/>
        <a:p>
          <a:endParaRPr lang="ru-RU"/>
        </a:p>
      </dgm:t>
    </dgm:pt>
    <dgm:pt modelId="{558703D4-1B11-4C53-96F7-1ACEBCF45E9B}">
      <dgm:prSet phldr="0" custT="0"/>
      <dgm:spPr/>
      <dgm:t>
        <a:bodyPr vert="horz" wrap="square"/>
        <a:lstStyle/>
        <a:p>
          <a:pPr rtl="0" eaLnBrk="0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dirty="0" smtClean="0"/>
            <a:t>Основные направления бюджетной и налоговой </a:t>
          </a:r>
        </a:p>
        <a:p>
          <a:pPr rtl="0" eaLnBrk="0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dirty="0" smtClean="0"/>
            <a:t>политики Республики Крым на 2025 год и на плановый период 2026 и 2027 годов</a:t>
          </a:r>
          <a:endParaRPr dirty="0"/>
        </a:p>
      </dgm:t>
    </dgm:pt>
    <dgm:pt modelId="{5A15044A-C108-494F-B012-66E544CA6DDD}" type="parTrans" cxnId="{96DF3FB4-EC74-431E-80AE-F1D6A6DAEEB4}">
      <dgm:prSet/>
      <dgm:spPr/>
      <dgm:t>
        <a:bodyPr/>
        <a:lstStyle/>
        <a:p>
          <a:endParaRPr lang="ru-RU"/>
        </a:p>
      </dgm:t>
    </dgm:pt>
    <dgm:pt modelId="{D1F509EF-45FB-475F-9F98-5E06C6DAF69A}" type="sibTrans" cxnId="{96DF3FB4-EC74-431E-80AE-F1D6A6DAEEB4}">
      <dgm:prSet/>
      <dgm:spPr/>
      <dgm:t>
        <a:bodyPr/>
        <a:lstStyle/>
        <a:p>
          <a:endParaRPr lang="ru-RU"/>
        </a:p>
      </dgm:t>
    </dgm:pt>
    <dgm:pt modelId="{EEB85C7B-0215-4C1B-99C1-1DD91761803D}">
      <dgm:prSet phldr="0" custT="0"/>
      <dgm:spPr/>
      <dgm:t>
        <a:bodyPr vert="horz" wrap="square"/>
        <a:lstStyle/>
        <a:p>
          <a:pPr rtl="0" eaLnBrk="1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dirty="0" smtClean="0"/>
            <a:t>Прогноз социально-экономического развития </a:t>
          </a:r>
        </a:p>
        <a:p>
          <a:pPr rtl="0" eaLnBrk="1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dirty="0" smtClean="0"/>
            <a:t>Ароматновского сельского поселения Белогорского района на  2025 год и на </a:t>
          </a:r>
        </a:p>
        <a:p>
          <a:pPr rtl="0" eaLnBrk="1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dirty="0" smtClean="0"/>
            <a:t>плановый период 2026 и 2027 годов</a:t>
          </a:r>
          <a:endParaRPr dirty="0"/>
        </a:p>
      </dgm:t>
    </dgm:pt>
    <dgm:pt modelId="{8632F3CC-9E16-4AAD-80C5-A4F837BD295B}" type="parTrans" cxnId="{A633B353-748D-48A3-B70B-1D68BE9C9A00}">
      <dgm:prSet/>
      <dgm:spPr/>
      <dgm:t>
        <a:bodyPr/>
        <a:lstStyle/>
        <a:p>
          <a:endParaRPr lang="ru-RU"/>
        </a:p>
      </dgm:t>
    </dgm:pt>
    <dgm:pt modelId="{48CBE46C-7C0D-4B70-BAA6-CEE12209F4FE}" type="sibTrans" cxnId="{A633B353-748D-48A3-B70B-1D68BE9C9A00}">
      <dgm:prSet/>
      <dgm:spPr/>
      <dgm:t>
        <a:bodyPr/>
        <a:lstStyle/>
        <a:p>
          <a:endParaRPr lang="ru-RU"/>
        </a:p>
      </dgm:t>
    </dgm:pt>
    <dgm:pt modelId="{22DD8E9D-B7E8-42F8-AE79-D95F57BD9CE7}" type="pres">
      <dgm:prSet presAssocID="{4041DF9A-EBEE-4391-91D4-1E560780FF5D}" presName="Name0" presStyleCnt="0">
        <dgm:presLayoutVars>
          <dgm:dir/>
          <dgm:animLvl val="lvl"/>
          <dgm:resizeHandles val="exact"/>
        </dgm:presLayoutVars>
      </dgm:prSet>
      <dgm:spPr/>
    </dgm:pt>
    <dgm:pt modelId="{29F88BFE-DF40-4B14-A753-8AC6F527BD4E}" type="pres">
      <dgm:prSet presAssocID="{D74EA261-FCB9-4622-9A50-D8C1EB1A5535}" presName="Name8" presStyleCnt="0"/>
      <dgm:spPr/>
    </dgm:pt>
    <dgm:pt modelId="{B571B682-07D6-49BB-9559-96A2E5888337}" type="pres">
      <dgm:prSet presAssocID="{D74EA261-FCB9-4622-9A50-D8C1EB1A553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472BA-6753-4636-8422-5433136E2A97}" type="pres">
      <dgm:prSet presAssocID="{D74EA261-FCB9-4622-9A50-D8C1EB1A55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EF5E9-69A7-4CD9-8512-07FDA507D61C}" type="pres">
      <dgm:prSet presAssocID="{CFD264A0-CE2A-4913-AF80-309808A6398F}" presName="Name8" presStyleCnt="0"/>
      <dgm:spPr/>
    </dgm:pt>
    <dgm:pt modelId="{1E01C33E-83EA-49B9-BD3E-C1C65ECB1216}" type="pres">
      <dgm:prSet presAssocID="{CFD264A0-CE2A-4913-AF80-309808A6398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11CC2-4DBF-4D60-99B0-3A6DEF2C14E0}" type="pres">
      <dgm:prSet presAssocID="{CFD264A0-CE2A-4913-AF80-309808A639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78FE8-ED0F-4E0A-A36A-428C04256F88}" type="pres">
      <dgm:prSet presAssocID="{3E834DF3-0F8E-426E-84A9-2A838FD36D42}" presName="Name8" presStyleCnt="0"/>
      <dgm:spPr/>
    </dgm:pt>
    <dgm:pt modelId="{5D2E3145-C305-4DDE-9BB4-1D434FB8C7FF}" type="pres">
      <dgm:prSet presAssocID="{3E834DF3-0F8E-426E-84A9-2A838FD36D42}" presName="level" presStyleLbl="node1" presStyleIdx="2" presStyleCnt="5" custLinFactNeighborX="1449" custLinFactNeighborY="3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EE86-5264-4F00-AEB3-2C04D3FA38F2}" type="pres">
      <dgm:prSet presAssocID="{3E834DF3-0F8E-426E-84A9-2A838FD36D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8F19C-7581-45BC-AA4D-8CD261E540EC}" type="pres">
      <dgm:prSet presAssocID="{558703D4-1B11-4C53-96F7-1ACEBCF45E9B}" presName="Name8" presStyleCnt="0"/>
      <dgm:spPr/>
    </dgm:pt>
    <dgm:pt modelId="{8D991983-B346-4DAE-90B0-D916F74F9B47}" type="pres">
      <dgm:prSet presAssocID="{558703D4-1B11-4C53-96F7-1ACEBCF45E9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0E78E-78A1-4D20-B68B-E6F519B03D4E}" type="pres">
      <dgm:prSet presAssocID="{558703D4-1B11-4C53-96F7-1ACEBCF45E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F2D10-20F9-46B7-9403-F87ACF5D5EAE}" type="pres">
      <dgm:prSet presAssocID="{EEB85C7B-0215-4C1B-99C1-1DD91761803D}" presName="Name8" presStyleCnt="0"/>
      <dgm:spPr/>
    </dgm:pt>
    <dgm:pt modelId="{F92C92C7-7DEC-4F06-864E-9657C88E8EE3}" type="pres">
      <dgm:prSet presAssocID="{EEB85C7B-0215-4C1B-99C1-1DD91761803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20C62-8659-4227-85E5-0227E2F4BC3C}" type="pres">
      <dgm:prSet presAssocID="{EEB85C7B-0215-4C1B-99C1-1DD9176180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6F1C6-3056-48EE-B91A-865B060AD688}" type="presOf" srcId="{3E834DF3-0F8E-426E-84A9-2A838FD36D42}" destId="{5D2E3145-C305-4DDE-9BB4-1D434FB8C7FF}" srcOrd="0" destOrd="0" presId="urn:microsoft.com/office/officeart/2005/8/layout/pyramid1#1"/>
    <dgm:cxn modelId="{5F2748AF-5736-4BE7-8A83-3DFE66567161}" type="presOf" srcId="{558703D4-1B11-4C53-96F7-1ACEBCF45E9B}" destId="{8D991983-B346-4DAE-90B0-D916F74F9B47}" srcOrd="0" destOrd="0" presId="urn:microsoft.com/office/officeart/2005/8/layout/pyramid1#1"/>
    <dgm:cxn modelId="{665CF743-AA1C-4E42-80B8-AF7BBAB8EDE5}" srcId="{4041DF9A-EBEE-4391-91D4-1E560780FF5D}" destId="{3E834DF3-0F8E-426E-84A9-2A838FD36D42}" srcOrd="2" destOrd="0" parTransId="{6D821BF9-EBD7-4837-8C4E-FFEDEAF48245}" sibTransId="{199B34A9-ADDA-4230-8782-44219CABBED0}"/>
    <dgm:cxn modelId="{D04F2C67-AE25-4AD2-A5E3-019EB2DC904C}" type="presOf" srcId="{CFD264A0-CE2A-4913-AF80-309808A6398F}" destId="{A7911CC2-4DBF-4D60-99B0-3A6DEF2C14E0}" srcOrd="1" destOrd="0" presId="urn:microsoft.com/office/officeart/2005/8/layout/pyramid1#1"/>
    <dgm:cxn modelId="{96DF3FB4-EC74-431E-80AE-F1D6A6DAEEB4}" srcId="{4041DF9A-EBEE-4391-91D4-1E560780FF5D}" destId="{558703D4-1B11-4C53-96F7-1ACEBCF45E9B}" srcOrd="3" destOrd="0" parTransId="{5A15044A-C108-494F-B012-66E544CA6DDD}" sibTransId="{D1F509EF-45FB-475F-9F98-5E06C6DAF69A}"/>
    <dgm:cxn modelId="{325452CE-472D-4B23-91C9-2F821DBDA380}" type="presOf" srcId="{3E834DF3-0F8E-426E-84A9-2A838FD36D42}" destId="{D841EE86-5264-4F00-AEB3-2C04D3FA38F2}" srcOrd="1" destOrd="0" presId="urn:microsoft.com/office/officeart/2005/8/layout/pyramid1#1"/>
    <dgm:cxn modelId="{4C196679-4675-4043-B265-6260C4AC71E2}" type="presOf" srcId="{EEB85C7B-0215-4C1B-99C1-1DD91761803D}" destId="{F92C92C7-7DEC-4F06-864E-9657C88E8EE3}" srcOrd="0" destOrd="0" presId="urn:microsoft.com/office/officeart/2005/8/layout/pyramid1#1"/>
    <dgm:cxn modelId="{2DD5FB32-B392-45F6-943B-B9C99D007E37}" type="presOf" srcId="{CFD264A0-CE2A-4913-AF80-309808A6398F}" destId="{1E01C33E-83EA-49B9-BD3E-C1C65ECB1216}" srcOrd="0" destOrd="0" presId="urn:microsoft.com/office/officeart/2005/8/layout/pyramid1#1"/>
    <dgm:cxn modelId="{606A0895-D017-4247-B5A2-2DA678A40AAD}" type="presOf" srcId="{D74EA261-FCB9-4622-9A50-D8C1EB1A5535}" destId="{B8C472BA-6753-4636-8422-5433136E2A97}" srcOrd="1" destOrd="0" presId="urn:microsoft.com/office/officeart/2005/8/layout/pyramid1#1"/>
    <dgm:cxn modelId="{CC9B93AA-E8BF-4742-92B5-AAA32FDC7AEA}" type="presOf" srcId="{D74EA261-FCB9-4622-9A50-D8C1EB1A5535}" destId="{B571B682-07D6-49BB-9559-96A2E5888337}" srcOrd="0" destOrd="0" presId="urn:microsoft.com/office/officeart/2005/8/layout/pyramid1#1"/>
    <dgm:cxn modelId="{F3BAB717-E07F-45C4-9EB6-6E3D3F37B5BD}" srcId="{4041DF9A-EBEE-4391-91D4-1E560780FF5D}" destId="{D74EA261-FCB9-4622-9A50-D8C1EB1A5535}" srcOrd="0" destOrd="0" parTransId="{F223A792-0A17-427D-95EE-7678174A29BA}" sibTransId="{7F9AD5C7-60A1-433E-9E8D-89499D4BA794}"/>
    <dgm:cxn modelId="{C5B2C050-8540-46FA-AE54-7F10D9654BDA}" srcId="{4041DF9A-EBEE-4391-91D4-1E560780FF5D}" destId="{CFD264A0-CE2A-4913-AF80-309808A6398F}" srcOrd="1" destOrd="0" parTransId="{521FD160-018F-4CF5-B7B2-4D9473068736}" sibTransId="{8119DB0F-D762-4E04-BCF0-8408B91E6C98}"/>
    <dgm:cxn modelId="{D235EB5E-920C-4309-B522-90024A84484E}" type="presOf" srcId="{EEB85C7B-0215-4C1B-99C1-1DD91761803D}" destId="{AD520C62-8659-4227-85E5-0227E2F4BC3C}" srcOrd="1" destOrd="0" presId="urn:microsoft.com/office/officeart/2005/8/layout/pyramid1#1"/>
    <dgm:cxn modelId="{9EDA03EC-36F3-4CF8-800C-B9DA67230D4E}" type="presOf" srcId="{4041DF9A-EBEE-4391-91D4-1E560780FF5D}" destId="{22DD8E9D-B7E8-42F8-AE79-D95F57BD9CE7}" srcOrd="0" destOrd="0" presId="urn:microsoft.com/office/officeart/2005/8/layout/pyramid1#1"/>
    <dgm:cxn modelId="{A633B353-748D-48A3-B70B-1D68BE9C9A00}" srcId="{4041DF9A-EBEE-4391-91D4-1E560780FF5D}" destId="{EEB85C7B-0215-4C1B-99C1-1DD91761803D}" srcOrd="4" destOrd="0" parTransId="{8632F3CC-9E16-4AAD-80C5-A4F837BD295B}" sibTransId="{48CBE46C-7C0D-4B70-BAA6-CEE12209F4FE}"/>
    <dgm:cxn modelId="{B619C8FD-DA10-4E02-B8D0-AE513BFA59A1}" type="presOf" srcId="{558703D4-1B11-4C53-96F7-1ACEBCF45E9B}" destId="{6400E78E-78A1-4D20-B68B-E6F519B03D4E}" srcOrd="1" destOrd="0" presId="urn:microsoft.com/office/officeart/2005/8/layout/pyramid1#1"/>
    <dgm:cxn modelId="{297F3685-7661-4039-8B44-43441BB40C84}" type="presParOf" srcId="{22DD8E9D-B7E8-42F8-AE79-D95F57BD9CE7}" destId="{29F88BFE-DF40-4B14-A753-8AC6F527BD4E}" srcOrd="0" destOrd="0" presId="urn:microsoft.com/office/officeart/2005/8/layout/pyramid1#1"/>
    <dgm:cxn modelId="{382F07AC-CD38-49CA-86AC-9BEF8356AD8A}" type="presParOf" srcId="{29F88BFE-DF40-4B14-A753-8AC6F527BD4E}" destId="{B571B682-07D6-49BB-9559-96A2E5888337}" srcOrd="0" destOrd="0" presId="urn:microsoft.com/office/officeart/2005/8/layout/pyramid1#1"/>
    <dgm:cxn modelId="{F7EA333D-4FFF-4DCE-80F0-3DB40CE5C75E}" type="presParOf" srcId="{29F88BFE-DF40-4B14-A753-8AC6F527BD4E}" destId="{B8C472BA-6753-4636-8422-5433136E2A97}" srcOrd="1" destOrd="0" presId="urn:microsoft.com/office/officeart/2005/8/layout/pyramid1#1"/>
    <dgm:cxn modelId="{EFB7740D-824F-4493-A068-DBD47975D3BC}" type="presParOf" srcId="{22DD8E9D-B7E8-42F8-AE79-D95F57BD9CE7}" destId="{9E3EF5E9-69A7-4CD9-8512-07FDA507D61C}" srcOrd="1" destOrd="0" presId="urn:microsoft.com/office/officeart/2005/8/layout/pyramid1#1"/>
    <dgm:cxn modelId="{4784822C-AF00-43AB-96AE-3D8365386C8E}" type="presParOf" srcId="{9E3EF5E9-69A7-4CD9-8512-07FDA507D61C}" destId="{1E01C33E-83EA-49B9-BD3E-C1C65ECB1216}" srcOrd="0" destOrd="0" presId="urn:microsoft.com/office/officeart/2005/8/layout/pyramid1#1"/>
    <dgm:cxn modelId="{13C45DD3-D06A-4743-9B54-D40543128DDB}" type="presParOf" srcId="{9E3EF5E9-69A7-4CD9-8512-07FDA507D61C}" destId="{A7911CC2-4DBF-4D60-99B0-3A6DEF2C14E0}" srcOrd="1" destOrd="0" presId="urn:microsoft.com/office/officeart/2005/8/layout/pyramid1#1"/>
    <dgm:cxn modelId="{0D82C843-EC09-4109-85B7-5B7CA142F026}" type="presParOf" srcId="{22DD8E9D-B7E8-42F8-AE79-D95F57BD9CE7}" destId="{DF578FE8-ED0F-4E0A-A36A-428C04256F88}" srcOrd="2" destOrd="0" presId="urn:microsoft.com/office/officeart/2005/8/layout/pyramid1#1"/>
    <dgm:cxn modelId="{61FCAAAC-B387-4DAE-BE9F-AC730CA1F4FD}" type="presParOf" srcId="{DF578FE8-ED0F-4E0A-A36A-428C04256F88}" destId="{5D2E3145-C305-4DDE-9BB4-1D434FB8C7FF}" srcOrd="0" destOrd="0" presId="urn:microsoft.com/office/officeart/2005/8/layout/pyramid1#1"/>
    <dgm:cxn modelId="{9B4B0039-7089-4D86-87FA-F86C28E1A727}" type="presParOf" srcId="{DF578FE8-ED0F-4E0A-A36A-428C04256F88}" destId="{D841EE86-5264-4F00-AEB3-2C04D3FA38F2}" srcOrd="1" destOrd="0" presId="urn:microsoft.com/office/officeart/2005/8/layout/pyramid1#1"/>
    <dgm:cxn modelId="{BEE2D8A5-EF77-4C4C-9838-1C361ED9BEE6}" type="presParOf" srcId="{22DD8E9D-B7E8-42F8-AE79-D95F57BD9CE7}" destId="{4EF8F19C-7581-45BC-AA4D-8CD261E540EC}" srcOrd="3" destOrd="0" presId="urn:microsoft.com/office/officeart/2005/8/layout/pyramid1#1"/>
    <dgm:cxn modelId="{A248C70E-0036-4664-A6C4-AEEFD647F1B2}" type="presParOf" srcId="{4EF8F19C-7581-45BC-AA4D-8CD261E540EC}" destId="{8D991983-B346-4DAE-90B0-D916F74F9B47}" srcOrd="0" destOrd="0" presId="urn:microsoft.com/office/officeart/2005/8/layout/pyramid1#1"/>
    <dgm:cxn modelId="{49BBA6F3-577F-48E0-8D56-DB1F55480F0F}" type="presParOf" srcId="{4EF8F19C-7581-45BC-AA4D-8CD261E540EC}" destId="{6400E78E-78A1-4D20-B68B-E6F519B03D4E}" srcOrd="1" destOrd="0" presId="urn:microsoft.com/office/officeart/2005/8/layout/pyramid1#1"/>
    <dgm:cxn modelId="{531608FB-988C-4746-BDF2-6F93302E4D6C}" type="presParOf" srcId="{22DD8E9D-B7E8-42F8-AE79-D95F57BD9CE7}" destId="{BC5F2D10-20F9-46B7-9403-F87ACF5D5EAE}" srcOrd="4" destOrd="0" presId="urn:microsoft.com/office/officeart/2005/8/layout/pyramid1#1"/>
    <dgm:cxn modelId="{57A4E1AE-3DE3-42BF-9792-7266225E2902}" type="presParOf" srcId="{BC5F2D10-20F9-46B7-9403-F87ACF5D5EAE}" destId="{F92C92C7-7DEC-4F06-864E-9657C88E8EE3}" srcOrd="0" destOrd="0" presId="urn:microsoft.com/office/officeart/2005/8/layout/pyramid1#1"/>
    <dgm:cxn modelId="{BA80C697-500A-450D-9245-729D355F9931}" type="presParOf" srcId="{BC5F2D10-20F9-46B7-9403-F87ACF5D5EAE}" destId="{AD520C62-8659-4227-85E5-0227E2F4BC3C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79870C-FA2F-4998-99C8-626A35A298F2}">
      <dsp:nvSpPr>
        <dsp:cNvPr id="0" name=""/>
        <dsp:cNvSpPr/>
      </dsp:nvSpPr>
      <dsp:spPr>
        <a:xfrm>
          <a:off x="2732131" y="6"/>
          <a:ext cx="2467287" cy="1967941"/>
        </a:xfrm>
        <a:prstGeom prst="ellipse">
          <a:avLst/>
        </a:prstGeom>
        <a:solidFill>
          <a:srgbClr val="6600FF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устойчивости бюджетной системы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Ароматновского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131" y="6"/>
        <a:ext cx="2467287" cy="1967941"/>
      </dsp:txXfrm>
    </dsp:sp>
    <dsp:sp modelId="{246934A3-72AA-48B7-8CE2-386BC4950ED9}">
      <dsp:nvSpPr>
        <dsp:cNvPr id="0" name=""/>
        <dsp:cNvSpPr/>
      </dsp:nvSpPr>
      <dsp:spPr>
        <a:xfrm rot="16200000">
          <a:off x="3350941" y="2071850"/>
          <a:ext cx="1165282" cy="66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3350941" y="2071850"/>
        <a:ext cx="1165282" cy="664180"/>
      </dsp:txXfrm>
    </dsp:sp>
    <dsp:sp modelId="{57A4FFF3-4F28-4260-8023-DCD68422C3D8}">
      <dsp:nvSpPr>
        <dsp:cNvPr id="0" name=""/>
        <dsp:cNvSpPr/>
      </dsp:nvSpPr>
      <dsp:spPr>
        <a:xfrm>
          <a:off x="5280199" y="1044872"/>
          <a:ext cx="3313285" cy="1967941"/>
        </a:xfrm>
        <a:prstGeom prst="ellipse">
          <a:avLst/>
        </a:prstGeom>
        <a:solidFill>
          <a:srgbClr val="0092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доходной базы </a:t>
          </a:r>
          <a:r>
            <a:rPr lang="ru-RU" sz="1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консолидированного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Ароматновского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с/п  за счет наращивания стабильных доходных источников и мобилизации в бюджет имеющихся резервов;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0199" y="1044872"/>
        <a:ext cx="3313285" cy="1967941"/>
      </dsp:txXfrm>
    </dsp:sp>
    <dsp:sp modelId="{8D88ABA6-BC59-47CB-8530-06C02951CA38}">
      <dsp:nvSpPr>
        <dsp:cNvPr id="0" name=""/>
        <dsp:cNvSpPr/>
      </dsp:nvSpPr>
      <dsp:spPr>
        <a:xfrm rot="19095396">
          <a:off x="5121239" y="2311932"/>
          <a:ext cx="784291" cy="66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6411"/>
                <a:satOff val="15284"/>
                <a:lumOff val="3530"/>
                <a:alphaOff val="0"/>
              </a:schemeClr>
            </a:gs>
            <a:gs pos="100000">
              <a:schemeClr val="accent5">
                <a:hueOff val="76411"/>
                <a:satOff val="15284"/>
                <a:lumOff val="353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9095396">
        <a:off x="5121239" y="2311932"/>
        <a:ext cx="784291" cy="664180"/>
      </dsp:txXfrm>
    </dsp:sp>
    <dsp:sp modelId="{5432653A-884B-4EC6-8FE2-C49AAE6B8310}">
      <dsp:nvSpPr>
        <dsp:cNvPr id="0" name=""/>
        <dsp:cNvSpPr/>
      </dsp:nvSpPr>
      <dsp:spPr>
        <a:xfrm>
          <a:off x="3932849" y="4453776"/>
          <a:ext cx="4651033" cy="1952512"/>
        </a:xfrm>
        <a:prstGeom prst="ellipse">
          <a:avLst/>
        </a:prstGeom>
        <a:gradFill rotWithShape="0">
          <a:gsLst>
            <a:gs pos="0">
              <a:schemeClr val="accent5">
                <a:hueOff val="152821"/>
                <a:satOff val="30568"/>
                <a:lumOff val="7059"/>
                <a:alphaOff val="0"/>
              </a:schemeClr>
            </a:gs>
            <a:gs pos="100000">
              <a:schemeClr val="accent5">
                <a:hueOff val="152821"/>
                <a:satOff val="30568"/>
                <a:lumOff val="705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всех обязательств государства и реализация приоритетных направлений и национальных проектов, обеспечение прозрачного механизма оценки эффективности предоставленных налоговых льгот, установленных соответствующими нормативно-правовыми актами  о налогах;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2849" y="4453776"/>
        <a:ext cx="4651033" cy="1952512"/>
      </dsp:txXfrm>
    </dsp:sp>
    <dsp:sp modelId="{AF2DAB42-A416-4A67-98BD-1562912EA62F}">
      <dsp:nvSpPr>
        <dsp:cNvPr id="0" name=""/>
        <dsp:cNvSpPr/>
      </dsp:nvSpPr>
      <dsp:spPr>
        <a:xfrm rot="3350399">
          <a:off x="4859006" y="3774883"/>
          <a:ext cx="987949" cy="66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52821"/>
                <a:satOff val="30568"/>
                <a:lumOff val="7059"/>
                <a:alphaOff val="0"/>
              </a:schemeClr>
            </a:gs>
            <a:gs pos="100000">
              <a:schemeClr val="accent5">
                <a:hueOff val="152821"/>
                <a:satOff val="30568"/>
                <a:lumOff val="705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3350399">
        <a:off x="4859006" y="3774883"/>
        <a:ext cx="987949" cy="664180"/>
      </dsp:txXfrm>
    </dsp:sp>
    <dsp:sp modelId="{F8FAE3C7-EC74-4388-BC30-3AAB911A00E0}">
      <dsp:nvSpPr>
        <dsp:cNvPr id="0" name=""/>
        <dsp:cNvSpPr/>
      </dsp:nvSpPr>
      <dsp:spPr>
        <a:xfrm>
          <a:off x="889441" y="4529967"/>
          <a:ext cx="2486415" cy="196794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прямое вовлечение населения в решение приоритетных социальных проблем местного уровня;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441" y="4529967"/>
        <a:ext cx="2486415" cy="1967941"/>
      </dsp:txXfrm>
    </dsp:sp>
    <dsp:sp modelId="{3CC2AED6-A507-4B1A-9EE3-1446EB0662C5}">
      <dsp:nvSpPr>
        <dsp:cNvPr id="0" name=""/>
        <dsp:cNvSpPr/>
      </dsp:nvSpPr>
      <dsp:spPr>
        <a:xfrm rot="7213168">
          <a:off x="2386871" y="3992449"/>
          <a:ext cx="750296" cy="66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29232"/>
                <a:satOff val="45853"/>
                <a:lumOff val="10589"/>
                <a:alphaOff val="0"/>
              </a:schemeClr>
            </a:gs>
            <a:gs pos="100000">
              <a:schemeClr val="accent5">
                <a:hueOff val="229232"/>
                <a:satOff val="45853"/>
                <a:lumOff val="1058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7213168">
        <a:off x="2386871" y="3992449"/>
        <a:ext cx="750296" cy="664180"/>
      </dsp:txXfrm>
    </dsp:sp>
    <dsp:sp modelId="{EE55AFBF-1357-42AA-83F9-5AFCD505E800}">
      <dsp:nvSpPr>
        <dsp:cNvPr id="0" name=""/>
        <dsp:cNvSpPr/>
      </dsp:nvSpPr>
      <dsp:spPr>
        <a:xfrm>
          <a:off x="0" y="1044885"/>
          <a:ext cx="2850268" cy="1967941"/>
        </a:xfrm>
        <a:prstGeom prst="ellipse">
          <a:avLst/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управления общественными финансами</a:t>
          </a:r>
          <a:r>
            <a:rPr lang="ru-RU" sz="600" b="0" kern="1200" dirty="0" smtClean="0"/>
            <a:t>.</a:t>
          </a:r>
          <a:endParaRPr lang="ru-RU" sz="600" kern="1200" dirty="0"/>
        </a:p>
      </dsp:txBody>
      <dsp:txXfrm>
        <a:off x="0" y="1044885"/>
        <a:ext cx="2850268" cy="1967941"/>
      </dsp:txXfrm>
    </dsp:sp>
    <dsp:sp modelId="{9942CB8D-009E-462D-B5A9-491E47F5D5EE}">
      <dsp:nvSpPr>
        <dsp:cNvPr id="0" name=""/>
        <dsp:cNvSpPr/>
      </dsp:nvSpPr>
      <dsp:spPr>
        <a:xfrm rot="2623176" flipH="1">
          <a:off x="2281898" y="2529692"/>
          <a:ext cx="579024" cy="664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2623176" flipH="1">
        <a:off x="2281898" y="2529692"/>
        <a:ext cx="579024" cy="664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71B682-07D6-49BB-9559-96A2E5888337}">
      <dsp:nvSpPr>
        <dsp:cNvPr id="0" name=""/>
        <dsp:cNvSpPr/>
      </dsp:nvSpPr>
      <dsp:spPr>
        <a:xfrm>
          <a:off x="3505199" y="0"/>
          <a:ext cx="1752599" cy="873759"/>
        </a:xfrm>
        <a:prstGeom prst="trapezoid">
          <a:avLst>
            <a:gd name="adj" fmla="val 10029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Бюджет-</a:t>
          </a:r>
        </a:p>
        <a:p>
          <a:pPr lvl="0" algn="ctr" defTabSz="4000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err="1" smtClean="0"/>
            <a:t>ный</a:t>
          </a:r>
          <a:r>
            <a:rPr lang="ru-RU" altLang="ru-RU" sz="900" kern="1200" dirty="0" smtClean="0"/>
            <a:t> кодекс РФ</a:t>
          </a:r>
        </a:p>
      </dsp:txBody>
      <dsp:txXfrm>
        <a:off x="3505199" y="0"/>
        <a:ext cx="1752599" cy="873759"/>
      </dsp:txXfrm>
    </dsp:sp>
    <dsp:sp modelId="{1E01C33E-83EA-49B9-BD3E-C1C65ECB1216}">
      <dsp:nvSpPr>
        <dsp:cNvPr id="0" name=""/>
        <dsp:cNvSpPr/>
      </dsp:nvSpPr>
      <dsp:spPr>
        <a:xfrm>
          <a:off x="2628900" y="873759"/>
          <a:ext cx="3505199" cy="873759"/>
        </a:xfrm>
        <a:prstGeom prst="trapezoid">
          <a:avLst>
            <a:gd name="adj" fmla="val 10029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900" kern="1200" dirty="0" smtClean="0"/>
        </a:p>
        <a:p>
          <a:pPr lvl="0" algn="ctr" defTabSz="4000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Бюджетное Послание</a:t>
          </a:r>
        </a:p>
        <a:p>
          <a:pPr lvl="0" algn="ctr" defTabSz="4000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Президента РФ </a:t>
          </a:r>
        </a:p>
        <a:p>
          <a:pPr lvl="0" algn="ctr" defTabSz="4000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Федеральному Собранию РФ</a:t>
          </a:r>
        </a:p>
        <a:p>
          <a:pPr lvl="0" algn="ctr" defTabSz="4000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900" kern="1200" dirty="0" smtClean="0"/>
        </a:p>
      </dsp:txBody>
      <dsp:txXfrm>
        <a:off x="3242309" y="873759"/>
        <a:ext cx="2278380" cy="873759"/>
      </dsp:txXfrm>
    </dsp:sp>
    <dsp:sp modelId="{5D2E3145-C305-4DDE-9BB4-1D434FB8C7FF}">
      <dsp:nvSpPr>
        <dsp:cNvPr id="0" name=""/>
        <dsp:cNvSpPr/>
      </dsp:nvSpPr>
      <dsp:spPr>
        <a:xfrm>
          <a:off x="1828785" y="1777996"/>
          <a:ext cx="5257800" cy="873759"/>
        </a:xfrm>
        <a:prstGeom prst="trapezoid">
          <a:avLst>
            <a:gd name="adj" fmla="val 10029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ФЗ «Об общих принципах </a:t>
          </a:r>
        </a:p>
        <a:p>
          <a:pPr lvl="0" algn="ctr" defTabSz="4000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организации местного самоуправления </a:t>
          </a:r>
        </a:p>
        <a:p>
          <a:pPr lvl="0" algn="ctr" defTabSz="4000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в Российской Федерации»</a:t>
          </a:r>
        </a:p>
      </dsp:txBody>
      <dsp:txXfrm>
        <a:off x="2748900" y="1777996"/>
        <a:ext cx="3417570" cy="873759"/>
      </dsp:txXfrm>
    </dsp:sp>
    <dsp:sp modelId="{8D991983-B346-4DAE-90B0-D916F74F9B47}">
      <dsp:nvSpPr>
        <dsp:cNvPr id="0" name=""/>
        <dsp:cNvSpPr/>
      </dsp:nvSpPr>
      <dsp:spPr>
        <a:xfrm>
          <a:off x="876300" y="2621279"/>
          <a:ext cx="7010399" cy="873759"/>
        </a:xfrm>
        <a:prstGeom prst="trapezoid">
          <a:avLst>
            <a:gd name="adj" fmla="val 10029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 eaLnBrk="0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Основные направления бюджетной и налоговой </a:t>
          </a:r>
        </a:p>
        <a:p>
          <a:pPr lvl="0" algn="ctr" defTabSz="400050" rtl="0" eaLnBrk="0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политики Республики Крым на 2025 год и на плановый период 2026 и 2027 годов</a:t>
          </a:r>
          <a:endParaRPr sz="900" kern="1200" dirty="0"/>
        </a:p>
      </dsp:txBody>
      <dsp:txXfrm>
        <a:off x="2103119" y="2621279"/>
        <a:ext cx="4556760" cy="873759"/>
      </dsp:txXfrm>
    </dsp:sp>
    <dsp:sp modelId="{F92C92C7-7DEC-4F06-864E-9657C88E8EE3}">
      <dsp:nvSpPr>
        <dsp:cNvPr id="0" name=""/>
        <dsp:cNvSpPr/>
      </dsp:nvSpPr>
      <dsp:spPr>
        <a:xfrm>
          <a:off x="0" y="3495039"/>
          <a:ext cx="8762999" cy="873759"/>
        </a:xfrm>
        <a:prstGeom prst="trapezoid">
          <a:avLst>
            <a:gd name="adj" fmla="val 10029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 eaLnBrk="1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Прогноз социально-экономического развития </a:t>
          </a:r>
        </a:p>
        <a:p>
          <a:pPr lvl="0" algn="ctr" defTabSz="400050" rtl="0" eaLnBrk="1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Ароматновского сельского поселения Белогорского района на  2025 год и на </a:t>
          </a:r>
        </a:p>
        <a:p>
          <a:pPr lvl="0" algn="ctr" defTabSz="400050" rtl="0" eaLnBrk="1" latinLnBrk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 smtClean="0"/>
            <a:t>плановый период 2026 и 2027 годов</a:t>
          </a:r>
          <a:endParaRPr sz="900" kern="1200" dirty="0"/>
        </a:p>
      </dsp:txBody>
      <dsp:txXfrm>
        <a:off x="1533524" y="3495039"/>
        <a:ext cx="5695950" cy="873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0.38946</cdr:x>
      <cdr:y>0.45019</cdr:y>
    </cdr:from>
    <cdr:to>
      <cdr:x>0.53946</cdr:x>
      <cdr:y>0.67519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4139" y="1829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12700" lvl="0" algn="l" rtl="0">
            <a:spcBef>
              <a:spcPts val="20"/>
            </a:spcBef>
          </a:pPr>
          <a:endParaRPr lang="ru-RU" sz="1600" dirty="0"/>
        </a:p>
      </cdr:txBody>
    </cdr:sp>
  </cdr:relSizeAnchor>
  <cdr:relSizeAnchor xmlns:cdr="http://schemas.openxmlformats.org/drawingml/2006/chartDrawing">
    <cdr:from>
      <cdr:x>0.15</cdr:x>
      <cdr:y>0.40606</cdr:y>
    </cdr:from>
    <cdr:to>
      <cdr:x>0.27</cdr:x>
      <cdr:y>0.55606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1650238"/>
          <a:ext cx="731520" cy="6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57,9%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0.18946</cdr:x>
      <cdr:y>0.14348</cdr:y>
    </cdr:from>
    <cdr:to>
      <cdr:x>0.33946</cdr:x>
      <cdr:y>0.36848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4939" y="583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0.26977</cdr:x>
      <cdr:y>0.09459</cdr:y>
    </cdr:from>
    <cdr:to>
      <cdr:x>0.41977</cdr:x>
      <cdr:y>0.31959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44507" y="3844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0.35196</cdr:x>
      <cdr:y>0.15007</cdr:y>
    </cdr:from>
    <cdr:to>
      <cdr:x>0.50196</cdr:x>
      <cdr:y>0.37507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45539" y="609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12700" lvl="0" algn="l" rtl="0">
            <a:spcBef>
              <a:spcPts val="20"/>
            </a:spcBef>
          </a:pPr>
          <a:r>
            <a:rPr lang="ru-RU" sz="1600" dirty="0" smtClean="0"/>
            <a:t>1,0</a:t>
          </a:r>
          <a:r>
            <a:rPr lang="en-US" sz="1600" dirty="0" smtClean="0"/>
            <a:t>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0.45</cdr:x>
      <cdr:y>0.29356</cdr:y>
    </cdr:from>
    <cdr:to>
      <cdr:x>0.6125</cdr:x>
      <cdr:y>0.57793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43200" y="1193039"/>
          <a:ext cx="990600" cy="1155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35,5%</a:t>
          </a:r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C340-6808-4E75-AE46-833CAD928911}" type="datetimeFigureOut">
              <a:rPr lang="ru-RU" smtClean="0"/>
              <a:pPr/>
              <a:t>11.11.2025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A061-C664-4409-857C-029DF7C3E6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5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EA061-C664-4409-857C-029DF7C3E6B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EA061-C664-4409-857C-029DF7C3E6B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07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EA061-C664-4409-857C-029DF7C3E6B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065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273B-699E-4823-B0F5-C42CD81D3C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4A81-BBD5-4688-B500-D961A857C6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A022-6488-4FC0-A757-95E1EB67A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02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84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32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36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57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42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11.11.2025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65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15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85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42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90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97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57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b="0" u="non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u="non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u="none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u="none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11/11/2025</a:t>
            </a:fld>
            <a:endParaRPr lang="en-US" u="none" dirty="0">
              <a:solidFill>
                <a:prstClr val="black">
                  <a:lumMod val="50000"/>
                  <a:lumOff val="5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u="none" dirty="0">
              <a:solidFill>
                <a:prstClr val="black">
                  <a:lumMod val="50000"/>
                  <a:lumOff val="5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u="none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u="none" dirty="0">
              <a:solidFill>
                <a:prstClr val="black">
                  <a:lumMod val="50000"/>
                  <a:lumOff val="5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61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ahUKEwj1zPO9xfbLAhVEjCwKHezaAM4QjRwIBw&amp;url=http://dom.mirkvartir.ru/158408303/%D1%84%D0%BE%D1%82%D0%BE%D0%B3%D1%80%D0%B0%D1%84%D0%B8%D0%B8/&amp;bvm=bv.118443451,d.bGg&amp;psig=AFQjCNGQ8i_mC1GzoUvkSp_wKWH01LPirg&amp;ust=145991276019166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6iKPAwPbLAhWB2CwKHeYIC2gQjRwIBw&amp;url=http://rayon.azov-info.ru/deput.html&amp;bvm=bv.118443451,d.bGg&amp;psig=AFQjCNFocrOrKje_YJhuZhx202IEvShL6Q&amp;ust=145991153619455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imblago.com/naselennie_punkti_krima/avtonomnaja_respublika_krim/1123-kurortnoe-selo-belogorskogo-rayona.html" TargetMode="External"/><Relationship Id="rId5" Type="http://schemas.openxmlformats.org/officeDocument/2006/relationships/hyperlink" Target="http://simblago.com/naselennie_punkti_krima/avtonomnaja_respublika_krim/1122-krasnogore-selo-belogorskogo-rayona.html" TargetMode="External"/><Relationship Id="rId4" Type="http://schemas.openxmlformats.org/officeDocument/2006/relationships/hyperlink" Target="http://simblago.com/naselennie_punkti_krima/avtonomnaja_respublika_krim/1108-belogorsk-gorod-rayonnogo-znacheniya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1667" y="93133"/>
            <a:ext cx="8763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199" cy="35052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rmAutofit/>
            <a:scene3d>
              <a:camera prst="orthographicFront"/>
              <a:lightRig rig="sunset" dir="t"/>
            </a:scene3d>
            <a:sp3d prstMaterial="matte"/>
          </a:bodyPr>
          <a:lstStyle/>
          <a:p>
            <a:pPr algn="ctr"/>
            <a:r>
              <a:rPr lang="ru-RU" sz="8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80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8043168" y="4421081"/>
            <a:ext cx="45719" cy="747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262" y="3786378"/>
            <a:ext cx="3357372" cy="1857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262" y="3786378"/>
            <a:ext cx="3357879" cy="1858010"/>
          </a:xfrm>
          <a:custGeom>
            <a:avLst/>
            <a:gdLst/>
            <a:ahLst/>
            <a:cxnLst/>
            <a:rect l="l" t="t" r="r" b="b"/>
            <a:pathLst>
              <a:path w="3357879" h="1858010">
                <a:moveTo>
                  <a:pt x="0" y="309626"/>
                </a:moveTo>
                <a:lnTo>
                  <a:pt x="3357" y="263885"/>
                </a:lnTo>
                <a:lnTo>
                  <a:pt x="13108" y="220223"/>
                </a:lnTo>
                <a:lnTo>
                  <a:pt x="28776" y="179121"/>
                </a:lnTo>
                <a:lnTo>
                  <a:pt x="49881" y="141057"/>
                </a:lnTo>
                <a:lnTo>
                  <a:pt x="75944" y="106512"/>
                </a:lnTo>
                <a:lnTo>
                  <a:pt x="106487" y="75966"/>
                </a:lnTo>
                <a:lnTo>
                  <a:pt x="141029" y="49897"/>
                </a:lnTo>
                <a:lnTo>
                  <a:pt x="179093" y="28787"/>
                </a:lnTo>
                <a:lnTo>
                  <a:pt x="220200" y="13114"/>
                </a:lnTo>
                <a:lnTo>
                  <a:pt x="263870" y="3358"/>
                </a:lnTo>
                <a:lnTo>
                  <a:pt x="309625" y="0"/>
                </a:lnTo>
                <a:lnTo>
                  <a:pt x="3047746" y="0"/>
                </a:lnTo>
                <a:lnTo>
                  <a:pt x="3093486" y="3358"/>
                </a:lnTo>
                <a:lnTo>
                  <a:pt x="3137148" y="13114"/>
                </a:lnTo>
                <a:lnTo>
                  <a:pt x="3178250" y="28787"/>
                </a:lnTo>
                <a:lnTo>
                  <a:pt x="3216314" y="49897"/>
                </a:lnTo>
                <a:lnTo>
                  <a:pt x="3250859" y="75966"/>
                </a:lnTo>
                <a:lnTo>
                  <a:pt x="3281405" y="106512"/>
                </a:lnTo>
                <a:lnTo>
                  <a:pt x="3307474" y="141057"/>
                </a:lnTo>
                <a:lnTo>
                  <a:pt x="3328584" y="179121"/>
                </a:lnTo>
                <a:lnTo>
                  <a:pt x="3344257" y="220223"/>
                </a:lnTo>
                <a:lnTo>
                  <a:pt x="3354013" y="263885"/>
                </a:lnTo>
                <a:lnTo>
                  <a:pt x="3357372" y="309626"/>
                </a:lnTo>
                <a:lnTo>
                  <a:pt x="3357372" y="1548130"/>
                </a:lnTo>
                <a:lnTo>
                  <a:pt x="3354013" y="1593870"/>
                </a:lnTo>
                <a:lnTo>
                  <a:pt x="3344257" y="1637532"/>
                </a:lnTo>
                <a:lnTo>
                  <a:pt x="3328584" y="1678634"/>
                </a:lnTo>
                <a:lnTo>
                  <a:pt x="3307474" y="1716698"/>
                </a:lnTo>
                <a:lnTo>
                  <a:pt x="3281405" y="1751243"/>
                </a:lnTo>
                <a:lnTo>
                  <a:pt x="3250859" y="1781789"/>
                </a:lnTo>
                <a:lnTo>
                  <a:pt x="3216314" y="1807858"/>
                </a:lnTo>
                <a:lnTo>
                  <a:pt x="3178250" y="1828968"/>
                </a:lnTo>
                <a:lnTo>
                  <a:pt x="3137148" y="1844641"/>
                </a:lnTo>
                <a:lnTo>
                  <a:pt x="3093486" y="1854397"/>
                </a:lnTo>
                <a:lnTo>
                  <a:pt x="3047746" y="1857756"/>
                </a:lnTo>
                <a:lnTo>
                  <a:pt x="309625" y="1857756"/>
                </a:lnTo>
                <a:lnTo>
                  <a:pt x="263870" y="1854397"/>
                </a:lnTo>
                <a:lnTo>
                  <a:pt x="220200" y="1844641"/>
                </a:lnTo>
                <a:lnTo>
                  <a:pt x="179093" y="1828968"/>
                </a:lnTo>
                <a:lnTo>
                  <a:pt x="141029" y="1807858"/>
                </a:lnTo>
                <a:lnTo>
                  <a:pt x="106487" y="1781789"/>
                </a:lnTo>
                <a:lnTo>
                  <a:pt x="75944" y="1751243"/>
                </a:lnTo>
                <a:lnTo>
                  <a:pt x="49881" y="1716698"/>
                </a:lnTo>
                <a:lnTo>
                  <a:pt x="28776" y="1678634"/>
                </a:lnTo>
                <a:lnTo>
                  <a:pt x="13108" y="1637532"/>
                </a:lnTo>
                <a:lnTo>
                  <a:pt x="3357" y="1593870"/>
                </a:lnTo>
                <a:lnTo>
                  <a:pt x="0" y="1548130"/>
                </a:lnTo>
                <a:lnTo>
                  <a:pt x="0" y="30962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6127" y="1642868"/>
            <a:ext cx="1648926" cy="1799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6627" y="1642872"/>
            <a:ext cx="1504188" cy="1871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9884" y="3357371"/>
            <a:ext cx="937260" cy="226985"/>
          </a:xfrm>
          <a:prstGeom prst="rect">
            <a:avLst/>
          </a:prstGeom>
          <a:solidFill>
            <a:srgbClr val="800080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algn="l" eaLnBrk="1" fontAlgn="auto" hangingPunct="1">
              <a:spcBef>
                <a:spcPts val="330"/>
              </a:spcBef>
              <a:spcAft>
                <a:spcPts val="0"/>
              </a:spcAft>
            </a:pPr>
            <a:r>
              <a:rPr sz="1200" u="none" spc="-40" dirty="0">
                <a:solidFill>
                  <a:prstClr val="white"/>
                </a:solidFill>
                <a:latin typeface="Times New Roman"/>
                <a:cs typeface="Times New Roman"/>
              </a:rPr>
              <a:t>ДОХОДЫ</a:t>
            </a:r>
            <a:endParaRPr sz="1200" b="0" u="none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9499" y="2500834"/>
            <a:ext cx="902205" cy="1007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7871" y="3357371"/>
            <a:ext cx="1010919" cy="285115"/>
          </a:xfrm>
          <a:prstGeom prst="rect">
            <a:avLst/>
          </a:prstGeom>
          <a:solidFill>
            <a:srgbClr val="FFCC66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 algn="l" eaLnBrk="1" fontAlgn="auto" hangingPunct="1">
              <a:spcBef>
                <a:spcPts val="330"/>
              </a:spcBef>
              <a:spcAft>
                <a:spcPts val="0"/>
              </a:spcAft>
            </a:pPr>
            <a:r>
              <a:rPr sz="1200" u="none" spc="-60" dirty="0">
                <a:solidFill>
                  <a:prstClr val="black"/>
                </a:solidFill>
                <a:latin typeface="Times New Roman"/>
                <a:cs typeface="Times New Roman"/>
              </a:rPr>
              <a:t>РАСХОДЫ</a:t>
            </a:r>
            <a:endParaRPr sz="1200" b="0" u="none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3127" y="2429252"/>
            <a:ext cx="964692" cy="100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872" y="3357371"/>
            <a:ext cx="937260" cy="226985"/>
          </a:xfrm>
          <a:prstGeom prst="rect">
            <a:avLst/>
          </a:prstGeom>
          <a:solidFill>
            <a:srgbClr val="800080"/>
          </a:solidFill>
          <a:ln w="9143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algn="l" eaLnBrk="1" fontAlgn="auto" hangingPunct="1">
              <a:spcBef>
                <a:spcPts val="330"/>
              </a:spcBef>
              <a:spcAft>
                <a:spcPts val="0"/>
              </a:spcAft>
            </a:pPr>
            <a:r>
              <a:rPr sz="1200" u="none" spc="-40" dirty="0">
                <a:solidFill>
                  <a:prstClr val="white"/>
                </a:solidFill>
                <a:latin typeface="Times New Roman"/>
                <a:cs typeface="Times New Roman"/>
              </a:rPr>
              <a:t>ДОХОДЫ</a:t>
            </a:r>
            <a:endParaRPr sz="1200" b="0" u="none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1116" y="3357371"/>
            <a:ext cx="1010919" cy="285115"/>
          </a:xfrm>
          <a:prstGeom prst="rect">
            <a:avLst/>
          </a:prstGeom>
          <a:solidFill>
            <a:srgbClr val="FFCC66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algn="l" eaLnBrk="1" fontAlgn="auto" hangingPunct="1">
              <a:spcBef>
                <a:spcPts val="330"/>
              </a:spcBef>
              <a:spcAft>
                <a:spcPts val="0"/>
              </a:spcAft>
            </a:pPr>
            <a:r>
              <a:rPr sz="1200" u="none" spc="-40" dirty="0">
                <a:solidFill>
                  <a:prstClr val="black"/>
                </a:solidFill>
                <a:latin typeface="Times New Roman"/>
                <a:cs typeface="Times New Roman"/>
              </a:rPr>
              <a:t>РАСХ</a:t>
            </a:r>
            <a:r>
              <a:rPr sz="1100" u="none" spc="-40" dirty="0">
                <a:solidFill>
                  <a:prstClr val="black"/>
                </a:solidFill>
                <a:latin typeface="Times New Roman"/>
                <a:cs typeface="Times New Roman"/>
              </a:rPr>
              <a:t>ОД</a:t>
            </a:r>
            <a:r>
              <a:rPr sz="1200" u="none" spc="-40" dirty="0">
                <a:solidFill>
                  <a:prstClr val="black"/>
                </a:solidFill>
                <a:latin typeface="Times New Roman"/>
                <a:cs typeface="Times New Roman"/>
              </a:rPr>
              <a:t>Ы</a:t>
            </a:r>
            <a:endParaRPr sz="1200" b="0" u="none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127" y="115823"/>
            <a:ext cx="7786116" cy="812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srgbClr val="CC00CC"/>
              </a:solidFill>
              <a:latin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3127" y="115823"/>
            <a:ext cx="7786370" cy="812800"/>
          </a:xfrm>
          <a:custGeom>
            <a:avLst/>
            <a:gdLst/>
            <a:ahLst/>
            <a:cxnLst/>
            <a:rect l="l" t="t" r="r" b="b"/>
            <a:pathLst>
              <a:path w="7786370" h="812800">
                <a:moveTo>
                  <a:pt x="0" y="0"/>
                </a:moveTo>
                <a:lnTo>
                  <a:pt x="7786116" y="0"/>
                </a:lnTo>
                <a:lnTo>
                  <a:pt x="7786116" y="812291"/>
                </a:lnTo>
                <a:lnTo>
                  <a:pt x="0" y="8122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3127" y="115823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536" y="10147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3127" y="826642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101473"/>
                </a:moveTo>
                <a:lnTo>
                  <a:pt x="10153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27770" y="115823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473" y="0"/>
                </a:moveTo>
                <a:lnTo>
                  <a:pt x="0" y="10147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27770" y="826642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473" y="1014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4664" y="217297"/>
            <a:ext cx="758317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1390"/>
              </a:spcBef>
            </a:pPr>
            <a:r>
              <a:rPr sz="2000" spc="-55" dirty="0">
                <a:latin typeface="Times New Roman"/>
                <a:cs typeface="Times New Roman"/>
              </a:rPr>
              <a:t>ДОХОДЫ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85" dirty="0">
                <a:latin typeface="Times New Roman"/>
                <a:cs typeface="Times New Roman"/>
              </a:rPr>
              <a:t>РАСХОДЫ </a:t>
            </a:r>
            <a:r>
              <a:rPr sz="2000" dirty="0">
                <a:latin typeface="Times New Roman"/>
                <a:cs typeface="Times New Roman"/>
              </a:rPr>
              <a:t>= ДЕФИЦИТ</a:t>
            </a:r>
            <a:r>
              <a:rPr sz="2000" spc="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(ПРОФИЦИТ)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3627" y="3874770"/>
            <a:ext cx="2104390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Д</a:t>
            </a:r>
            <a:r>
              <a:rPr sz="1400" u="none" spc="-5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Е</a:t>
            </a:r>
            <a:r>
              <a:rPr sz="1400" u="none" spc="-4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Ф</a:t>
            </a:r>
            <a:r>
              <a:rPr sz="1400" u="none" spc="-6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И</a:t>
            </a:r>
            <a:r>
              <a:rPr sz="1400" u="none" spc="-6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Ц</a:t>
            </a:r>
            <a:r>
              <a:rPr sz="1400" u="none" spc="-65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И</a:t>
            </a:r>
            <a:r>
              <a:rPr sz="1400" u="none" spc="-6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Т</a:t>
            </a:r>
            <a:endParaRPr sz="1400" b="0" u="none">
              <a:solidFill>
                <a:prstClr val="black"/>
              </a:solidFill>
              <a:latin typeface="Mistral"/>
              <a:cs typeface="Mistral"/>
            </a:endParaRPr>
          </a:p>
          <a:p>
            <a:pPr eaLnBrk="1" fontAlgn="auto" hangingPunct="1">
              <a:spcBef>
                <a:spcPts val="80"/>
              </a:spcBef>
              <a:spcAft>
                <a:spcPts val="0"/>
              </a:spcAft>
            </a:pPr>
            <a:r>
              <a:rPr sz="140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(расходы </a:t>
            </a:r>
            <a:r>
              <a:rPr sz="140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больше</a:t>
            </a:r>
            <a:r>
              <a:rPr sz="1400" u="none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доходов)</a:t>
            </a:r>
            <a:endParaRPr sz="1400" b="0" u="none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3191" y="4412437"/>
            <a:ext cx="29838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eaLnBrk="1" fontAlgn="auto" hangingPunct="1">
              <a:spcBef>
                <a:spcPts val="95"/>
              </a:spcBef>
              <a:spcAft>
                <a:spcPts val="0"/>
              </a:spcAft>
            </a:pP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При превышении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расходов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над</a:t>
            </a:r>
            <a:r>
              <a:rPr sz="1300" b="0" u="none" spc="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доходами</a:t>
            </a:r>
            <a:endParaRPr sz="1300" b="0" u="none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3191" y="4611115"/>
            <a:ext cx="95123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eaLnBrk="1" fontAlgn="auto" hangingPunct="1">
              <a:spcBef>
                <a:spcPts val="95"/>
              </a:spcBef>
              <a:spcAft>
                <a:spcPts val="0"/>
              </a:spcAft>
            </a:pP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принимается  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покрытия  ис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1300" b="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ль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з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300" b="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1300" b="0" u="none" spc="-4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ть</a:t>
            </a:r>
            <a:endParaRPr sz="1300" b="0" u="none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0295" y="4611115"/>
            <a:ext cx="95504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5080" indent="-24765" algn="l" eaLnBrk="1" fontAlgn="auto" hangingPunct="1">
              <a:spcBef>
                <a:spcPts val="95"/>
              </a:spcBef>
              <a:spcAft>
                <a:spcPts val="0"/>
              </a:spcAft>
              <a:tabLst>
                <a:tab pos="775970" algn="l"/>
              </a:tabLst>
            </a:pP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</a:t>
            </a:r>
            <a:r>
              <a:rPr sz="1300" b="0" u="none" dirty="0">
                <a:solidFill>
                  <a:prstClr val="black"/>
                </a:solidFill>
                <a:latin typeface="Times New Roman"/>
                <a:cs typeface="Times New Roman"/>
              </a:rPr>
              <a:t>н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300" b="0" u="none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об  </a:t>
            </a:r>
            <a:r>
              <a:rPr sz="1300" b="0" u="none" dirty="0">
                <a:solidFill>
                  <a:prstClr val="black"/>
                </a:solidFill>
                <a:latin typeface="Times New Roman"/>
                <a:cs typeface="Times New Roman"/>
              </a:rPr>
              <a:t>дефицита 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имеющиеся</a:t>
            </a:r>
            <a:endParaRPr sz="1300" b="0" u="none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95092" y="4611115"/>
            <a:ext cx="88201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435" algn="just" eaLnBrk="1" fontAlgn="auto" hangingPunct="1">
              <a:spcBef>
                <a:spcPts val="95"/>
              </a:spcBef>
              <a:spcAft>
                <a:spcPts val="0"/>
              </a:spcAft>
            </a:pP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r>
              <a:rPr sz="1300" b="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1300" b="0" u="none" spc="-4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ч</a:t>
            </a:r>
            <a:r>
              <a:rPr sz="1300" b="0" u="none" dirty="0">
                <a:solidFill>
                  <a:prstClr val="black"/>
                </a:solidFill>
                <a:latin typeface="Times New Roman"/>
                <a:cs typeface="Times New Roman"/>
              </a:rPr>
              <a:t>ни</a:t>
            </a:r>
            <a:r>
              <a:rPr sz="1300" b="0" u="none" spc="-3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1300" b="0" u="none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х  (например,  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300" b="0" u="none" spc="-70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300" b="0" u="none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ле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н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1300" b="0" u="none" spc="5" dirty="0">
                <a:solidFill>
                  <a:prstClr val="black"/>
                </a:solidFill>
                <a:latin typeface="Times New Roman"/>
                <a:cs typeface="Times New Roman"/>
              </a:rPr>
              <a:t>я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1300" b="0" u="none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3191" y="5205476"/>
            <a:ext cx="16306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eaLnBrk="1" fontAlgn="auto" hangingPunct="1">
              <a:spcBef>
                <a:spcPts val="95"/>
              </a:spcBef>
              <a:spcAft>
                <a:spcPts val="0"/>
              </a:spcAft>
            </a:pP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остатки, взять</a:t>
            </a:r>
            <a:r>
              <a:rPr sz="1300" b="0" u="none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кредит).</a:t>
            </a:r>
            <a:endParaRPr sz="1300" b="0" u="none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72634" y="3786378"/>
            <a:ext cx="3749040" cy="18577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72634" y="3786378"/>
            <a:ext cx="3749040" cy="1858010"/>
          </a:xfrm>
          <a:custGeom>
            <a:avLst/>
            <a:gdLst/>
            <a:ahLst/>
            <a:cxnLst/>
            <a:rect l="l" t="t" r="r" b="b"/>
            <a:pathLst>
              <a:path w="3749040" h="1858010">
                <a:moveTo>
                  <a:pt x="0" y="309626"/>
                </a:moveTo>
                <a:lnTo>
                  <a:pt x="3358" y="263885"/>
                </a:lnTo>
                <a:lnTo>
                  <a:pt x="13114" y="220223"/>
                </a:lnTo>
                <a:lnTo>
                  <a:pt x="28787" y="179121"/>
                </a:lnTo>
                <a:lnTo>
                  <a:pt x="49897" y="141057"/>
                </a:lnTo>
                <a:lnTo>
                  <a:pt x="75966" y="106512"/>
                </a:lnTo>
                <a:lnTo>
                  <a:pt x="106512" y="75966"/>
                </a:lnTo>
                <a:lnTo>
                  <a:pt x="141057" y="49897"/>
                </a:lnTo>
                <a:lnTo>
                  <a:pt x="179121" y="28787"/>
                </a:lnTo>
                <a:lnTo>
                  <a:pt x="220223" y="13114"/>
                </a:lnTo>
                <a:lnTo>
                  <a:pt x="263885" y="3358"/>
                </a:lnTo>
                <a:lnTo>
                  <a:pt x="309625" y="0"/>
                </a:lnTo>
                <a:lnTo>
                  <a:pt x="3439414" y="0"/>
                </a:lnTo>
                <a:lnTo>
                  <a:pt x="3485154" y="3358"/>
                </a:lnTo>
                <a:lnTo>
                  <a:pt x="3528816" y="13114"/>
                </a:lnTo>
                <a:lnTo>
                  <a:pt x="3569918" y="28787"/>
                </a:lnTo>
                <a:lnTo>
                  <a:pt x="3607982" y="49897"/>
                </a:lnTo>
                <a:lnTo>
                  <a:pt x="3642527" y="75966"/>
                </a:lnTo>
                <a:lnTo>
                  <a:pt x="3673073" y="106512"/>
                </a:lnTo>
                <a:lnTo>
                  <a:pt x="3699142" y="141057"/>
                </a:lnTo>
                <a:lnTo>
                  <a:pt x="3720252" y="179121"/>
                </a:lnTo>
                <a:lnTo>
                  <a:pt x="3735925" y="220223"/>
                </a:lnTo>
                <a:lnTo>
                  <a:pt x="3745681" y="263885"/>
                </a:lnTo>
                <a:lnTo>
                  <a:pt x="3749040" y="309626"/>
                </a:lnTo>
                <a:lnTo>
                  <a:pt x="3749040" y="1548130"/>
                </a:lnTo>
                <a:lnTo>
                  <a:pt x="3745681" y="1593870"/>
                </a:lnTo>
                <a:lnTo>
                  <a:pt x="3735925" y="1637532"/>
                </a:lnTo>
                <a:lnTo>
                  <a:pt x="3720252" y="1678634"/>
                </a:lnTo>
                <a:lnTo>
                  <a:pt x="3699142" y="1716698"/>
                </a:lnTo>
                <a:lnTo>
                  <a:pt x="3673073" y="1751243"/>
                </a:lnTo>
                <a:lnTo>
                  <a:pt x="3642527" y="1781789"/>
                </a:lnTo>
                <a:lnTo>
                  <a:pt x="3607982" y="1807858"/>
                </a:lnTo>
                <a:lnTo>
                  <a:pt x="3569918" y="1828968"/>
                </a:lnTo>
                <a:lnTo>
                  <a:pt x="3528816" y="1844641"/>
                </a:lnTo>
                <a:lnTo>
                  <a:pt x="3485154" y="1854397"/>
                </a:lnTo>
                <a:lnTo>
                  <a:pt x="3439414" y="1857756"/>
                </a:lnTo>
                <a:lnTo>
                  <a:pt x="309625" y="1857756"/>
                </a:lnTo>
                <a:lnTo>
                  <a:pt x="263885" y="1854397"/>
                </a:lnTo>
                <a:lnTo>
                  <a:pt x="220223" y="1844641"/>
                </a:lnTo>
                <a:lnTo>
                  <a:pt x="179121" y="1828968"/>
                </a:lnTo>
                <a:lnTo>
                  <a:pt x="141057" y="1807858"/>
                </a:lnTo>
                <a:lnTo>
                  <a:pt x="106512" y="1781789"/>
                </a:lnTo>
                <a:lnTo>
                  <a:pt x="75966" y="1751243"/>
                </a:lnTo>
                <a:lnTo>
                  <a:pt x="49897" y="1716698"/>
                </a:lnTo>
                <a:lnTo>
                  <a:pt x="28787" y="1678634"/>
                </a:lnTo>
                <a:lnTo>
                  <a:pt x="13114" y="1637532"/>
                </a:lnTo>
                <a:lnTo>
                  <a:pt x="3358" y="1593870"/>
                </a:lnTo>
                <a:lnTo>
                  <a:pt x="0" y="1548130"/>
                </a:lnTo>
                <a:lnTo>
                  <a:pt x="0" y="30962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94503" y="3930243"/>
            <a:ext cx="3377565" cy="15697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33655" eaLnBrk="1" fontAlgn="auto" hangingPunct="1">
              <a:spcBef>
                <a:spcPts val="204"/>
              </a:spcBef>
              <a:spcAft>
                <a:spcPts val="0"/>
              </a:spcAft>
            </a:pP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П</a:t>
            </a:r>
            <a:r>
              <a:rPr sz="1400" u="none" spc="-4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Р</a:t>
            </a:r>
            <a:r>
              <a:rPr sz="1400" u="none" spc="-45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О</a:t>
            </a:r>
            <a:r>
              <a:rPr sz="1400" u="none" spc="-6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Ф</a:t>
            </a:r>
            <a:r>
              <a:rPr sz="1400" u="none" spc="-6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И</a:t>
            </a:r>
            <a:r>
              <a:rPr sz="1400" u="none" spc="-7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Ц</a:t>
            </a:r>
            <a:r>
              <a:rPr sz="1400" u="none" spc="-65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И</a:t>
            </a:r>
            <a:r>
              <a:rPr sz="1400" u="none" spc="-6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sz="1400" u="none" dirty="0">
                <a:solidFill>
                  <a:prstClr val="black"/>
                </a:solidFill>
                <a:latin typeface="Mistral"/>
                <a:cs typeface="Mistral"/>
              </a:rPr>
              <a:t>Т</a:t>
            </a:r>
            <a:endParaRPr sz="1400" b="0" u="none" dirty="0">
              <a:solidFill>
                <a:prstClr val="black"/>
              </a:solidFill>
              <a:latin typeface="Mistral"/>
              <a:cs typeface="Mistral"/>
            </a:endParaRPr>
          </a:p>
          <a:p>
            <a:pPr marL="648335" algn="l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140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(доходы </a:t>
            </a:r>
            <a:r>
              <a:rPr sz="140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больше</a:t>
            </a:r>
            <a:r>
              <a:rPr sz="1400" u="none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расходов)</a:t>
            </a:r>
            <a:endParaRPr sz="1400" b="0" u="none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 eaLnBrk="1" fontAlgn="auto" hangingPunct="1">
              <a:spcBef>
                <a:spcPts val="780"/>
              </a:spcBef>
              <a:spcAft>
                <a:spcPts val="0"/>
              </a:spcAft>
            </a:pP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При превышении </a:t>
            </a:r>
            <a:r>
              <a:rPr sz="1300" b="0" u="none" spc="-25" dirty="0">
                <a:solidFill>
                  <a:prstClr val="black"/>
                </a:solidFill>
                <a:latin typeface="Times New Roman"/>
                <a:cs typeface="Times New Roman"/>
              </a:rPr>
              <a:t>доходов 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над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расходами 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принимается решение,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как </a:t>
            </a:r>
            <a:r>
              <a:rPr sz="1300" b="0" u="none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использовать 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(например,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накапливать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резервы,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погашать  </a:t>
            </a:r>
            <a:r>
              <a:rPr sz="1300" b="0" u="none" spc="-40" dirty="0">
                <a:solidFill>
                  <a:prstClr val="black"/>
                </a:solidFill>
                <a:latin typeface="Times New Roman"/>
                <a:cs typeface="Times New Roman"/>
              </a:rPr>
              <a:t>долг,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увеличивать </a:t>
            </a:r>
            <a:r>
              <a:rPr sz="1300" b="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расходы </a:t>
            </a:r>
            <a:r>
              <a:rPr sz="1300" b="0" u="none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1300" b="0" u="none" spc="-10" dirty="0">
                <a:solidFill>
                  <a:prstClr val="black"/>
                </a:solidFill>
                <a:latin typeface="Times New Roman"/>
                <a:cs typeface="Times New Roman"/>
              </a:rPr>
              <a:t>сумму  </a:t>
            </a:r>
            <a:r>
              <a:rPr sz="1300" b="0" u="none" spc="-5" dirty="0">
                <a:solidFill>
                  <a:prstClr val="black"/>
                </a:solidFill>
                <a:latin typeface="Times New Roman"/>
                <a:cs typeface="Times New Roman"/>
              </a:rPr>
              <a:t>сверх запланированных</a:t>
            </a:r>
            <a:r>
              <a:rPr sz="1300" b="0" u="none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b="0" u="none" spc="-20" dirty="0">
                <a:solidFill>
                  <a:prstClr val="black"/>
                </a:solidFill>
                <a:latin typeface="Times New Roman"/>
                <a:cs typeface="Times New Roman"/>
              </a:rPr>
              <a:t>доходов).</a:t>
            </a:r>
            <a:endParaRPr sz="1300" b="0" u="none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u="sng" smtClean="0">
                <a:latin typeface="Candara" panose="020E0502030303020204" pitchFamily="34" charset="0"/>
              </a:rPr>
              <a:t>Бюдетный процесс – ежегодное формирование и исполнение бюджета</a:t>
            </a:r>
          </a:p>
        </p:txBody>
      </p:sp>
      <p:sp>
        <p:nvSpPr>
          <p:cNvPr id="7171" name="AutoShape 12"/>
          <p:cNvSpPr>
            <a:spLocks noChangeArrowheads="1"/>
          </p:cNvSpPr>
          <p:nvPr/>
        </p:nvSpPr>
        <p:spPr bwMode="auto">
          <a:xfrm>
            <a:off x="2209800" y="1219200"/>
            <a:ext cx="5257800" cy="5334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Утверждение бюджета очередного года</a:t>
            </a:r>
          </a:p>
        </p:txBody>
      </p:sp>
      <p:sp>
        <p:nvSpPr>
          <p:cNvPr id="7172" name="AutoShape 13"/>
          <p:cNvSpPr>
            <a:spLocks noChangeArrowheads="1"/>
          </p:cNvSpPr>
          <p:nvPr/>
        </p:nvSpPr>
        <p:spPr bwMode="auto">
          <a:xfrm>
            <a:off x="2209800" y="2057400"/>
            <a:ext cx="5257800" cy="5334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Исполнение бюджета в текущем году</a:t>
            </a:r>
          </a:p>
        </p:txBody>
      </p:sp>
      <p:sp>
        <p:nvSpPr>
          <p:cNvPr id="7173" name="AutoShape 14"/>
          <p:cNvSpPr>
            <a:spLocks noChangeArrowheads="1"/>
          </p:cNvSpPr>
          <p:nvPr/>
        </p:nvSpPr>
        <p:spPr bwMode="auto">
          <a:xfrm>
            <a:off x="914400" y="2971800"/>
            <a:ext cx="8229600" cy="6096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i="1" u="none"/>
              <a:t>Формирование отчета об исполнении бюджета предыдущего года</a:t>
            </a:r>
          </a:p>
        </p:txBody>
      </p:sp>
      <p:sp>
        <p:nvSpPr>
          <p:cNvPr id="7174" name="AutoShape 15"/>
          <p:cNvSpPr>
            <a:spLocks noChangeArrowheads="1"/>
          </p:cNvSpPr>
          <p:nvPr/>
        </p:nvSpPr>
        <p:spPr bwMode="auto">
          <a:xfrm>
            <a:off x="914400" y="4114800"/>
            <a:ext cx="8077200" cy="6096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i="1" u="none"/>
              <a:t>Утверждение отчета об исполнении бюджета предыдущего года</a:t>
            </a:r>
          </a:p>
        </p:txBody>
      </p:sp>
      <p:sp>
        <p:nvSpPr>
          <p:cNvPr id="7175" name="AutoShape 16"/>
          <p:cNvSpPr>
            <a:spLocks noChangeArrowheads="1"/>
          </p:cNvSpPr>
          <p:nvPr/>
        </p:nvSpPr>
        <p:spPr bwMode="auto">
          <a:xfrm>
            <a:off x="2209800" y="5257800"/>
            <a:ext cx="6324600" cy="5334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Составление проекта бюджета очередного года</a:t>
            </a:r>
          </a:p>
        </p:txBody>
      </p:sp>
      <p:sp>
        <p:nvSpPr>
          <p:cNvPr id="7176" name="AutoShape 17"/>
          <p:cNvSpPr>
            <a:spLocks noChangeArrowheads="1"/>
          </p:cNvSpPr>
          <p:nvPr/>
        </p:nvSpPr>
        <p:spPr bwMode="auto">
          <a:xfrm>
            <a:off x="2286000" y="6172200"/>
            <a:ext cx="6248400" cy="4572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Рассмотрение проекта бюджета очередного года</a:t>
            </a:r>
          </a:p>
        </p:txBody>
      </p:sp>
      <p:sp>
        <p:nvSpPr>
          <p:cNvPr id="7177" name="AutoShape 26"/>
          <p:cNvSpPr>
            <a:spLocks noChangeArrowheads="1"/>
          </p:cNvSpPr>
          <p:nvPr/>
        </p:nvSpPr>
        <p:spPr bwMode="auto">
          <a:xfrm>
            <a:off x="3810000" y="2514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7178" name="AutoShape 27"/>
          <p:cNvSpPr>
            <a:spLocks noChangeArrowheads="1"/>
          </p:cNvSpPr>
          <p:nvPr/>
        </p:nvSpPr>
        <p:spPr bwMode="auto">
          <a:xfrm>
            <a:off x="3048000" y="16764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7179" name="AutoShape 29"/>
          <p:cNvSpPr>
            <a:spLocks noChangeArrowheads="1"/>
          </p:cNvSpPr>
          <p:nvPr/>
        </p:nvSpPr>
        <p:spPr bwMode="auto">
          <a:xfrm>
            <a:off x="5105400" y="3581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7180" name="AutoShape 30"/>
          <p:cNvSpPr>
            <a:spLocks noChangeArrowheads="1"/>
          </p:cNvSpPr>
          <p:nvPr/>
        </p:nvSpPr>
        <p:spPr bwMode="auto">
          <a:xfrm>
            <a:off x="63246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7181" name="AutoShape 31"/>
          <p:cNvSpPr>
            <a:spLocks noChangeArrowheads="1"/>
          </p:cNvSpPr>
          <p:nvPr/>
        </p:nvSpPr>
        <p:spPr bwMode="auto">
          <a:xfrm>
            <a:off x="7315200" y="5715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7182" name="AutoShape 34"/>
          <p:cNvSpPr>
            <a:spLocks noChangeArrowheads="1"/>
          </p:cNvSpPr>
          <p:nvPr/>
        </p:nvSpPr>
        <p:spPr bwMode="auto">
          <a:xfrm>
            <a:off x="381000" y="1447800"/>
            <a:ext cx="609600" cy="4953000"/>
          </a:xfrm>
          <a:prstGeom prst="upArrow">
            <a:avLst>
              <a:gd name="adj1" fmla="val 50000"/>
              <a:gd name="adj2" fmla="val 20312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7183" name="AutoShape 36"/>
          <p:cNvSpPr>
            <a:spLocks noChangeArrowheads="1"/>
          </p:cNvSpPr>
          <p:nvPr/>
        </p:nvSpPr>
        <p:spPr bwMode="auto">
          <a:xfrm>
            <a:off x="914400" y="6172200"/>
            <a:ext cx="1295400" cy="457200"/>
          </a:xfrm>
          <a:prstGeom prst="leftArrow">
            <a:avLst>
              <a:gd name="adj1" fmla="val 50000"/>
              <a:gd name="adj2" fmla="val 708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7184" name="AutoShape 37"/>
          <p:cNvSpPr>
            <a:spLocks noChangeArrowheads="1"/>
          </p:cNvSpPr>
          <p:nvPr/>
        </p:nvSpPr>
        <p:spPr bwMode="auto">
          <a:xfrm>
            <a:off x="838200" y="12192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pic>
        <p:nvPicPr>
          <p:cNvPr id="7185" name="Рисунок 1" descr="http://im0-tub-ru.yandex.net/i?id=161086281-3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AutoShape 39"/>
          <p:cNvSpPr>
            <a:spLocks noChangeArrowheads="1"/>
          </p:cNvSpPr>
          <p:nvPr/>
        </p:nvSpPr>
        <p:spPr bwMode="auto">
          <a:xfrm>
            <a:off x="381000" y="152400"/>
            <a:ext cx="8458200" cy="9144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u="none">
                <a:solidFill>
                  <a:srgbClr val="FFFF00"/>
                </a:solidFill>
              </a:rPr>
              <a:t>Бюджетный процесс – ежегодное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u="none">
                <a:solidFill>
                  <a:srgbClr val="FFFF00"/>
                </a:solidFill>
              </a:rPr>
              <a:t>формирование и исполнение бюджета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295668"/>
            <a:ext cx="8781288" cy="1002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514" y="373506"/>
            <a:ext cx="832548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4675" marR="5080" indent="-183261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solidFill>
                  <a:srgbClr val="49452A"/>
                </a:solidFill>
                <a:latin typeface="Calibri"/>
                <a:cs typeface="Calibri"/>
              </a:rPr>
              <a:t>Взаимодействие </a:t>
            </a:r>
            <a:r>
              <a:rPr sz="2200" i="1" spc="-10" dirty="0">
                <a:solidFill>
                  <a:srgbClr val="49452A"/>
                </a:solidFill>
                <a:latin typeface="Calibri"/>
                <a:cs typeface="Calibri"/>
              </a:rPr>
              <a:t>участников бюджетного процесса </a:t>
            </a:r>
            <a:r>
              <a:rPr sz="2200" i="1" spc="-5" dirty="0">
                <a:solidFill>
                  <a:srgbClr val="49452A"/>
                </a:solidFill>
                <a:latin typeface="Calibri"/>
                <a:cs typeface="Calibri"/>
              </a:rPr>
              <a:t>в </a:t>
            </a:r>
            <a:r>
              <a:rPr sz="2200" i="1" spc="-10" dirty="0">
                <a:solidFill>
                  <a:srgbClr val="49452A"/>
                </a:solidFill>
                <a:latin typeface="Calibri"/>
                <a:cs typeface="Calibri"/>
              </a:rPr>
              <a:t>подготовке  </a:t>
            </a:r>
            <a:r>
              <a:rPr sz="2200" i="1" spc="-5" dirty="0">
                <a:solidFill>
                  <a:srgbClr val="49452A"/>
                </a:solidFill>
                <a:latin typeface="Calibri"/>
                <a:cs typeface="Calibri"/>
              </a:rPr>
              <a:t>проекта </a:t>
            </a:r>
            <a:r>
              <a:rPr sz="2200" i="1" spc="-15" dirty="0">
                <a:solidFill>
                  <a:srgbClr val="49452A"/>
                </a:solidFill>
                <a:latin typeface="Calibri"/>
                <a:cs typeface="Calibri"/>
              </a:rPr>
              <a:t>бюджета сельского</a:t>
            </a:r>
            <a:r>
              <a:rPr sz="2200" i="1" spc="25" dirty="0">
                <a:solidFill>
                  <a:srgbClr val="49452A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49452A"/>
                </a:solidFill>
                <a:latin typeface="Calibri"/>
                <a:cs typeface="Calibri"/>
              </a:rPr>
              <a:t>поселения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3773" y="1358646"/>
            <a:ext cx="1960245" cy="3007360"/>
          </a:xfrm>
          <a:custGeom>
            <a:avLst/>
            <a:gdLst/>
            <a:ahLst/>
            <a:cxnLst/>
            <a:rect l="l" t="t" r="r" b="b"/>
            <a:pathLst>
              <a:path w="1960245" h="3007360">
                <a:moveTo>
                  <a:pt x="1633220" y="0"/>
                </a:moveTo>
                <a:lnTo>
                  <a:pt x="326644" y="0"/>
                </a:lnTo>
                <a:lnTo>
                  <a:pt x="278388" y="3543"/>
                </a:lnTo>
                <a:lnTo>
                  <a:pt x="232326" y="13834"/>
                </a:lnTo>
                <a:lnTo>
                  <a:pt x="188965" y="30368"/>
                </a:lnTo>
                <a:lnTo>
                  <a:pt x="148809" y="52639"/>
                </a:lnTo>
                <a:lnTo>
                  <a:pt x="112366" y="80140"/>
                </a:lnTo>
                <a:lnTo>
                  <a:pt x="80140" y="112366"/>
                </a:lnTo>
                <a:lnTo>
                  <a:pt x="52639" y="148809"/>
                </a:lnTo>
                <a:lnTo>
                  <a:pt x="30368" y="188965"/>
                </a:lnTo>
                <a:lnTo>
                  <a:pt x="13834" y="232326"/>
                </a:lnTo>
                <a:lnTo>
                  <a:pt x="3543" y="278388"/>
                </a:lnTo>
                <a:lnTo>
                  <a:pt x="0" y="326643"/>
                </a:lnTo>
                <a:lnTo>
                  <a:pt x="0" y="2680208"/>
                </a:lnTo>
                <a:lnTo>
                  <a:pt x="3543" y="2728463"/>
                </a:lnTo>
                <a:lnTo>
                  <a:pt x="13834" y="2774525"/>
                </a:lnTo>
                <a:lnTo>
                  <a:pt x="30368" y="2817886"/>
                </a:lnTo>
                <a:lnTo>
                  <a:pt x="52639" y="2858042"/>
                </a:lnTo>
                <a:lnTo>
                  <a:pt x="80140" y="2894485"/>
                </a:lnTo>
                <a:lnTo>
                  <a:pt x="112366" y="2926711"/>
                </a:lnTo>
                <a:lnTo>
                  <a:pt x="148809" y="2954212"/>
                </a:lnTo>
                <a:lnTo>
                  <a:pt x="188965" y="2976483"/>
                </a:lnTo>
                <a:lnTo>
                  <a:pt x="232326" y="2993017"/>
                </a:lnTo>
                <a:lnTo>
                  <a:pt x="278388" y="3003308"/>
                </a:lnTo>
                <a:lnTo>
                  <a:pt x="326644" y="3006852"/>
                </a:lnTo>
                <a:lnTo>
                  <a:pt x="1633220" y="3006852"/>
                </a:lnTo>
                <a:lnTo>
                  <a:pt x="1681475" y="3003308"/>
                </a:lnTo>
                <a:lnTo>
                  <a:pt x="1727537" y="2993017"/>
                </a:lnTo>
                <a:lnTo>
                  <a:pt x="1770898" y="2976483"/>
                </a:lnTo>
                <a:lnTo>
                  <a:pt x="1811054" y="2954212"/>
                </a:lnTo>
                <a:lnTo>
                  <a:pt x="1847497" y="2926711"/>
                </a:lnTo>
                <a:lnTo>
                  <a:pt x="1879723" y="2894485"/>
                </a:lnTo>
                <a:lnTo>
                  <a:pt x="1907224" y="2858042"/>
                </a:lnTo>
                <a:lnTo>
                  <a:pt x="1929495" y="2817886"/>
                </a:lnTo>
                <a:lnTo>
                  <a:pt x="1946029" y="2774525"/>
                </a:lnTo>
                <a:lnTo>
                  <a:pt x="1956320" y="2728463"/>
                </a:lnTo>
                <a:lnTo>
                  <a:pt x="1959864" y="2680208"/>
                </a:lnTo>
                <a:lnTo>
                  <a:pt x="1959864" y="326643"/>
                </a:lnTo>
                <a:lnTo>
                  <a:pt x="1956320" y="278388"/>
                </a:lnTo>
                <a:lnTo>
                  <a:pt x="1946029" y="232326"/>
                </a:lnTo>
                <a:lnTo>
                  <a:pt x="1929495" y="188965"/>
                </a:lnTo>
                <a:lnTo>
                  <a:pt x="1907224" y="148809"/>
                </a:lnTo>
                <a:lnTo>
                  <a:pt x="1879723" y="112366"/>
                </a:lnTo>
                <a:lnTo>
                  <a:pt x="1847497" y="80140"/>
                </a:lnTo>
                <a:lnTo>
                  <a:pt x="1811054" y="52639"/>
                </a:lnTo>
                <a:lnTo>
                  <a:pt x="1770898" y="30368"/>
                </a:lnTo>
                <a:lnTo>
                  <a:pt x="1727537" y="13834"/>
                </a:lnTo>
                <a:lnTo>
                  <a:pt x="1681475" y="3543"/>
                </a:lnTo>
                <a:lnTo>
                  <a:pt x="16332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3773" y="1358646"/>
            <a:ext cx="1960245" cy="3007360"/>
          </a:xfrm>
          <a:custGeom>
            <a:avLst/>
            <a:gdLst/>
            <a:ahLst/>
            <a:cxnLst/>
            <a:rect l="l" t="t" r="r" b="b"/>
            <a:pathLst>
              <a:path w="1960245" h="3007360">
                <a:moveTo>
                  <a:pt x="0" y="326643"/>
                </a:moveTo>
                <a:lnTo>
                  <a:pt x="3543" y="278388"/>
                </a:lnTo>
                <a:lnTo>
                  <a:pt x="13834" y="232326"/>
                </a:lnTo>
                <a:lnTo>
                  <a:pt x="30368" y="188965"/>
                </a:lnTo>
                <a:lnTo>
                  <a:pt x="52639" y="148809"/>
                </a:lnTo>
                <a:lnTo>
                  <a:pt x="80140" y="112366"/>
                </a:lnTo>
                <a:lnTo>
                  <a:pt x="112366" y="80140"/>
                </a:lnTo>
                <a:lnTo>
                  <a:pt x="148809" y="52639"/>
                </a:lnTo>
                <a:lnTo>
                  <a:pt x="188965" y="30368"/>
                </a:lnTo>
                <a:lnTo>
                  <a:pt x="232326" y="13834"/>
                </a:lnTo>
                <a:lnTo>
                  <a:pt x="278388" y="3543"/>
                </a:lnTo>
                <a:lnTo>
                  <a:pt x="326644" y="0"/>
                </a:lnTo>
                <a:lnTo>
                  <a:pt x="1633220" y="0"/>
                </a:lnTo>
                <a:lnTo>
                  <a:pt x="1681475" y="3543"/>
                </a:lnTo>
                <a:lnTo>
                  <a:pt x="1727537" y="13834"/>
                </a:lnTo>
                <a:lnTo>
                  <a:pt x="1770898" y="30368"/>
                </a:lnTo>
                <a:lnTo>
                  <a:pt x="1811054" y="52639"/>
                </a:lnTo>
                <a:lnTo>
                  <a:pt x="1847497" y="80140"/>
                </a:lnTo>
                <a:lnTo>
                  <a:pt x="1879723" y="112366"/>
                </a:lnTo>
                <a:lnTo>
                  <a:pt x="1907224" y="148809"/>
                </a:lnTo>
                <a:lnTo>
                  <a:pt x="1929495" y="188965"/>
                </a:lnTo>
                <a:lnTo>
                  <a:pt x="1946029" y="232326"/>
                </a:lnTo>
                <a:lnTo>
                  <a:pt x="1956320" y="278388"/>
                </a:lnTo>
                <a:lnTo>
                  <a:pt x="1959864" y="326643"/>
                </a:lnTo>
                <a:lnTo>
                  <a:pt x="1959864" y="2680208"/>
                </a:lnTo>
                <a:lnTo>
                  <a:pt x="1956320" y="2728463"/>
                </a:lnTo>
                <a:lnTo>
                  <a:pt x="1946029" y="2774525"/>
                </a:lnTo>
                <a:lnTo>
                  <a:pt x="1929495" y="2817886"/>
                </a:lnTo>
                <a:lnTo>
                  <a:pt x="1907224" y="2858042"/>
                </a:lnTo>
                <a:lnTo>
                  <a:pt x="1879723" y="2894485"/>
                </a:lnTo>
                <a:lnTo>
                  <a:pt x="1847497" y="2926711"/>
                </a:lnTo>
                <a:lnTo>
                  <a:pt x="1811054" y="2954212"/>
                </a:lnTo>
                <a:lnTo>
                  <a:pt x="1770898" y="2976483"/>
                </a:lnTo>
                <a:lnTo>
                  <a:pt x="1727537" y="2993017"/>
                </a:lnTo>
                <a:lnTo>
                  <a:pt x="1681475" y="3003308"/>
                </a:lnTo>
                <a:lnTo>
                  <a:pt x="1633220" y="3006852"/>
                </a:lnTo>
                <a:lnTo>
                  <a:pt x="326644" y="3006852"/>
                </a:lnTo>
                <a:lnTo>
                  <a:pt x="278388" y="3003308"/>
                </a:lnTo>
                <a:lnTo>
                  <a:pt x="232326" y="2993017"/>
                </a:lnTo>
                <a:lnTo>
                  <a:pt x="188965" y="2976483"/>
                </a:lnTo>
                <a:lnTo>
                  <a:pt x="148809" y="2954212"/>
                </a:lnTo>
                <a:lnTo>
                  <a:pt x="112366" y="2926711"/>
                </a:lnTo>
                <a:lnTo>
                  <a:pt x="80140" y="2894485"/>
                </a:lnTo>
                <a:lnTo>
                  <a:pt x="52639" y="2858042"/>
                </a:lnTo>
                <a:lnTo>
                  <a:pt x="30368" y="2817886"/>
                </a:lnTo>
                <a:lnTo>
                  <a:pt x="13834" y="2774525"/>
                </a:lnTo>
                <a:lnTo>
                  <a:pt x="3543" y="2728463"/>
                </a:lnTo>
                <a:lnTo>
                  <a:pt x="0" y="2680208"/>
                </a:lnTo>
                <a:lnTo>
                  <a:pt x="0" y="32664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1066" y="1662760"/>
            <a:ext cx="160655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marR="66675" indent="-218440">
              <a:lnSpc>
                <a:spcPct val="100000"/>
              </a:lnSpc>
              <a:spcBef>
                <a:spcPts val="105"/>
              </a:spcBef>
            </a:pPr>
            <a:r>
              <a:rPr sz="14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Бюджет</a:t>
            </a:r>
            <a:r>
              <a:rPr sz="1400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сельского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поселения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на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очередной</a:t>
            </a:r>
            <a:endParaRPr sz="1400" dirty="0">
              <a:latin typeface="Calibri"/>
              <a:cs typeface="Calibri"/>
            </a:endParaRPr>
          </a:p>
          <a:p>
            <a:pPr marL="113030" marR="10795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финансовый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 плановый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период  </a:t>
            </a:r>
            <a:r>
              <a:rPr sz="1400" spc="-5" dirty="0" err="1">
                <a:solidFill>
                  <a:srgbClr val="FFFFFF"/>
                </a:solidFill>
                <a:latin typeface="Calibri"/>
                <a:cs typeface="Calibri"/>
              </a:rPr>
              <a:t>утверждается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решением Ароматновского сельского  совета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666" y="1358646"/>
            <a:ext cx="2030095" cy="2935605"/>
          </a:xfrm>
          <a:custGeom>
            <a:avLst/>
            <a:gdLst/>
            <a:ahLst/>
            <a:cxnLst/>
            <a:rect l="l" t="t" r="r" b="b"/>
            <a:pathLst>
              <a:path w="2030095" h="2935604">
                <a:moveTo>
                  <a:pt x="1691639" y="0"/>
                </a:moveTo>
                <a:lnTo>
                  <a:pt x="338340" y="0"/>
                </a:lnTo>
                <a:lnTo>
                  <a:pt x="292428" y="3089"/>
                </a:lnTo>
                <a:lnTo>
                  <a:pt x="248393" y="12087"/>
                </a:lnTo>
                <a:lnTo>
                  <a:pt x="206640" y="26592"/>
                </a:lnTo>
                <a:lnTo>
                  <a:pt x="167570" y="46199"/>
                </a:lnTo>
                <a:lnTo>
                  <a:pt x="131587" y="70505"/>
                </a:lnTo>
                <a:lnTo>
                  <a:pt x="99094" y="99107"/>
                </a:lnTo>
                <a:lnTo>
                  <a:pt x="70495" y="131601"/>
                </a:lnTo>
                <a:lnTo>
                  <a:pt x="46191" y="167583"/>
                </a:lnTo>
                <a:lnTo>
                  <a:pt x="26587" y="206650"/>
                </a:lnTo>
                <a:lnTo>
                  <a:pt x="12085" y="248399"/>
                </a:lnTo>
                <a:lnTo>
                  <a:pt x="3088" y="292426"/>
                </a:lnTo>
                <a:lnTo>
                  <a:pt x="0" y="338327"/>
                </a:lnTo>
                <a:lnTo>
                  <a:pt x="0" y="2596896"/>
                </a:lnTo>
                <a:lnTo>
                  <a:pt x="3088" y="2642797"/>
                </a:lnTo>
                <a:lnTo>
                  <a:pt x="12085" y="2686824"/>
                </a:lnTo>
                <a:lnTo>
                  <a:pt x="26587" y="2728573"/>
                </a:lnTo>
                <a:lnTo>
                  <a:pt x="46191" y="2767640"/>
                </a:lnTo>
                <a:lnTo>
                  <a:pt x="70495" y="2803622"/>
                </a:lnTo>
                <a:lnTo>
                  <a:pt x="99094" y="2836116"/>
                </a:lnTo>
                <a:lnTo>
                  <a:pt x="131587" y="2864718"/>
                </a:lnTo>
                <a:lnTo>
                  <a:pt x="167570" y="2889024"/>
                </a:lnTo>
                <a:lnTo>
                  <a:pt x="206640" y="2908631"/>
                </a:lnTo>
                <a:lnTo>
                  <a:pt x="248393" y="2923136"/>
                </a:lnTo>
                <a:lnTo>
                  <a:pt x="292428" y="2932134"/>
                </a:lnTo>
                <a:lnTo>
                  <a:pt x="338340" y="2935223"/>
                </a:lnTo>
                <a:lnTo>
                  <a:pt x="1691639" y="2935223"/>
                </a:lnTo>
                <a:lnTo>
                  <a:pt x="1737541" y="2932134"/>
                </a:lnTo>
                <a:lnTo>
                  <a:pt x="1781568" y="2923136"/>
                </a:lnTo>
                <a:lnTo>
                  <a:pt x="1823317" y="2908631"/>
                </a:lnTo>
                <a:lnTo>
                  <a:pt x="1862384" y="2889024"/>
                </a:lnTo>
                <a:lnTo>
                  <a:pt x="1898366" y="2864718"/>
                </a:lnTo>
                <a:lnTo>
                  <a:pt x="1930860" y="2836116"/>
                </a:lnTo>
                <a:lnTo>
                  <a:pt x="1959462" y="2803622"/>
                </a:lnTo>
                <a:lnTo>
                  <a:pt x="1983768" y="2767640"/>
                </a:lnTo>
                <a:lnTo>
                  <a:pt x="2003375" y="2728573"/>
                </a:lnTo>
                <a:lnTo>
                  <a:pt x="2017880" y="2686824"/>
                </a:lnTo>
                <a:lnTo>
                  <a:pt x="2026878" y="2642797"/>
                </a:lnTo>
                <a:lnTo>
                  <a:pt x="2029967" y="2596896"/>
                </a:lnTo>
                <a:lnTo>
                  <a:pt x="2029967" y="338327"/>
                </a:lnTo>
                <a:lnTo>
                  <a:pt x="2026878" y="292426"/>
                </a:lnTo>
                <a:lnTo>
                  <a:pt x="2017880" y="248399"/>
                </a:lnTo>
                <a:lnTo>
                  <a:pt x="2003375" y="206650"/>
                </a:lnTo>
                <a:lnTo>
                  <a:pt x="1983768" y="167583"/>
                </a:lnTo>
                <a:lnTo>
                  <a:pt x="1959462" y="131601"/>
                </a:lnTo>
                <a:lnTo>
                  <a:pt x="1930860" y="99107"/>
                </a:lnTo>
                <a:lnTo>
                  <a:pt x="1898366" y="70505"/>
                </a:lnTo>
                <a:lnTo>
                  <a:pt x="1862384" y="46199"/>
                </a:lnTo>
                <a:lnTo>
                  <a:pt x="1823317" y="26592"/>
                </a:lnTo>
                <a:lnTo>
                  <a:pt x="1781568" y="12087"/>
                </a:lnTo>
                <a:lnTo>
                  <a:pt x="1737541" y="3089"/>
                </a:lnTo>
                <a:lnTo>
                  <a:pt x="169163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666" y="1358646"/>
            <a:ext cx="2030095" cy="2935605"/>
          </a:xfrm>
          <a:custGeom>
            <a:avLst/>
            <a:gdLst/>
            <a:ahLst/>
            <a:cxnLst/>
            <a:rect l="l" t="t" r="r" b="b"/>
            <a:pathLst>
              <a:path w="2030095" h="2935604">
                <a:moveTo>
                  <a:pt x="0" y="338327"/>
                </a:moveTo>
                <a:lnTo>
                  <a:pt x="3088" y="292426"/>
                </a:lnTo>
                <a:lnTo>
                  <a:pt x="12085" y="248399"/>
                </a:lnTo>
                <a:lnTo>
                  <a:pt x="26587" y="206650"/>
                </a:lnTo>
                <a:lnTo>
                  <a:pt x="46191" y="167583"/>
                </a:lnTo>
                <a:lnTo>
                  <a:pt x="70495" y="131601"/>
                </a:lnTo>
                <a:lnTo>
                  <a:pt x="99094" y="99107"/>
                </a:lnTo>
                <a:lnTo>
                  <a:pt x="131587" y="70505"/>
                </a:lnTo>
                <a:lnTo>
                  <a:pt x="167570" y="46199"/>
                </a:lnTo>
                <a:lnTo>
                  <a:pt x="206640" y="26592"/>
                </a:lnTo>
                <a:lnTo>
                  <a:pt x="248393" y="12087"/>
                </a:lnTo>
                <a:lnTo>
                  <a:pt x="292428" y="3089"/>
                </a:lnTo>
                <a:lnTo>
                  <a:pt x="338340" y="0"/>
                </a:lnTo>
                <a:lnTo>
                  <a:pt x="1691639" y="0"/>
                </a:lnTo>
                <a:lnTo>
                  <a:pt x="1737541" y="3089"/>
                </a:lnTo>
                <a:lnTo>
                  <a:pt x="1781568" y="12087"/>
                </a:lnTo>
                <a:lnTo>
                  <a:pt x="1823317" y="26592"/>
                </a:lnTo>
                <a:lnTo>
                  <a:pt x="1862384" y="46199"/>
                </a:lnTo>
                <a:lnTo>
                  <a:pt x="1898366" y="70505"/>
                </a:lnTo>
                <a:lnTo>
                  <a:pt x="1930860" y="99107"/>
                </a:lnTo>
                <a:lnTo>
                  <a:pt x="1959462" y="131601"/>
                </a:lnTo>
                <a:lnTo>
                  <a:pt x="1983768" y="167583"/>
                </a:lnTo>
                <a:lnTo>
                  <a:pt x="2003375" y="206650"/>
                </a:lnTo>
                <a:lnTo>
                  <a:pt x="2017880" y="248399"/>
                </a:lnTo>
                <a:lnTo>
                  <a:pt x="2026878" y="292426"/>
                </a:lnTo>
                <a:lnTo>
                  <a:pt x="2029967" y="338327"/>
                </a:lnTo>
                <a:lnTo>
                  <a:pt x="2029967" y="2596896"/>
                </a:lnTo>
                <a:lnTo>
                  <a:pt x="2026878" y="2642797"/>
                </a:lnTo>
                <a:lnTo>
                  <a:pt x="2017880" y="2686824"/>
                </a:lnTo>
                <a:lnTo>
                  <a:pt x="2003375" y="2728573"/>
                </a:lnTo>
                <a:lnTo>
                  <a:pt x="1983768" y="2767640"/>
                </a:lnTo>
                <a:lnTo>
                  <a:pt x="1959462" y="2803622"/>
                </a:lnTo>
                <a:lnTo>
                  <a:pt x="1930860" y="2836116"/>
                </a:lnTo>
                <a:lnTo>
                  <a:pt x="1898366" y="2864718"/>
                </a:lnTo>
                <a:lnTo>
                  <a:pt x="1862384" y="2889024"/>
                </a:lnTo>
                <a:lnTo>
                  <a:pt x="1823317" y="2908631"/>
                </a:lnTo>
                <a:lnTo>
                  <a:pt x="1781568" y="2923136"/>
                </a:lnTo>
                <a:lnTo>
                  <a:pt x="1737541" y="2932134"/>
                </a:lnTo>
                <a:lnTo>
                  <a:pt x="1691639" y="2935223"/>
                </a:lnTo>
                <a:lnTo>
                  <a:pt x="338340" y="2935223"/>
                </a:lnTo>
                <a:lnTo>
                  <a:pt x="292428" y="2932134"/>
                </a:lnTo>
                <a:lnTo>
                  <a:pt x="248393" y="2923136"/>
                </a:lnTo>
                <a:lnTo>
                  <a:pt x="206640" y="2908631"/>
                </a:lnTo>
                <a:lnTo>
                  <a:pt x="167570" y="2889024"/>
                </a:lnTo>
                <a:lnTo>
                  <a:pt x="131587" y="2864718"/>
                </a:lnTo>
                <a:lnTo>
                  <a:pt x="99094" y="2836116"/>
                </a:lnTo>
                <a:lnTo>
                  <a:pt x="70495" y="2803622"/>
                </a:lnTo>
                <a:lnTo>
                  <a:pt x="46191" y="2767640"/>
                </a:lnTo>
                <a:lnTo>
                  <a:pt x="26587" y="2728573"/>
                </a:lnTo>
                <a:lnTo>
                  <a:pt x="12085" y="2686824"/>
                </a:lnTo>
                <a:lnTo>
                  <a:pt x="3088" y="2642797"/>
                </a:lnTo>
                <a:lnTo>
                  <a:pt x="0" y="2596896"/>
                </a:lnTo>
                <a:lnTo>
                  <a:pt x="0" y="33832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8029" y="1596644"/>
            <a:ext cx="164592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Непосредственное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составление проекта  решения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бюджете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сельского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поселения  осуществляет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сектор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по вопросам финансирования и бухгалтерского учёта</a:t>
            </a:r>
            <a:endParaRPr sz="1400" dirty="0">
              <a:latin typeface="Calibri"/>
              <a:cs typeface="Calibri"/>
            </a:endParaRPr>
          </a:p>
          <a:p>
            <a:pPr marL="32384" marR="24130" indent="-635" algn="ctr">
              <a:lnSpc>
                <a:spcPct val="100000"/>
              </a:lnSpc>
            </a:pPr>
            <a:r>
              <a:rPr sz="1400" spc="-5" dirty="0" err="1">
                <a:solidFill>
                  <a:srgbClr val="FFFFFF"/>
                </a:solidFill>
                <a:latin typeface="Calibri"/>
                <a:cs typeface="Calibri"/>
              </a:rPr>
              <a:t>Администрации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Ароматновского </a:t>
            </a:r>
            <a:r>
              <a:rPr sz="14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сельского</a:t>
            </a:r>
            <a:r>
              <a:rPr sz="14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поселения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1390" y="1287017"/>
            <a:ext cx="2357755" cy="3357879"/>
          </a:xfrm>
          <a:custGeom>
            <a:avLst/>
            <a:gdLst/>
            <a:ahLst/>
            <a:cxnLst/>
            <a:rect l="l" t="t" r="r" b="b"/>
            <a:pathLst>
              <a:path w="2357754" h="3357879">
                <a:moveTo>
                  <a:pt x="1964689" y="0"/>
                </a:moveTo>
                <a:lnTo>
                  <a:pt x="392938" y="0"/>
                </a:lnTo>
                <a:lnTo>
                  <a:pt x="343642" y="3061"/>
                </a:lnTo>
                <a:lnTo>
                  <a:pt x="296176" y="11998"/>
                </a:lnTo>
                <a:lnTo>
                  <a:pt x="250907" y="26445"/>
                </a:lnTo>
                <a:lnTo>
                  <a:pt x="208202" y="46033"/>
                </a:lnTo>
                <a:lnTo>
                  <a:pt x="168431" y="70393"/>
                </a:lnTo>
                <a:lnTo>
                  <a:pt x="131960" y="99158"/>
                </a:lnTo>
                <a:lnTo>
                  <a:pt x="99158" y="131960"/>
                </a:lnTo>
                <a:lnTo>
                  <a:pt x="70393" y="168431"/>
                </a:lnTo>
                <a:lnTo>
                  <a:pt x="46033" y="208202"/>
                </a:lnTo>
                <a:lnTo>
                  <a:pt x="26445" y="250907"/>
                </a:lnTo>
                <a:lnTo>
                  <a:pt x="11998" y="296176"/>
                </a:lnTo>
                <a:lnTo>
                  <a:pt x="3061" y="343642"/>
                </a:lnTo>
                <a:lnTo>
                  <a:pt x="0" y="392938"/>
                </a:lnTo>
                <a:lnTo>
                  <a:pt x="0" y="2964434"/>
                </a:lnTo>
                <a:lnTo>
                  <a:pt x="3061" y="3013729"/>
                </a:lnTo>
                <a:lnTo>
                  <a:pt x="11998" y="3061195"/>
                </a:lnTo>
                <a:lnTo>
                  <a:pt x="26445" y="3106464"/>
                </a:lnTo>
                <a:lnTo>
                  <a:pt x="46033" y="3149169"/>
                </a:lnTo>
                <a:lnTo>
                  <a:pt x="70393" y="3188940"/>
                </a:lnTo>
                <a:lnTo>
                  <a:pt x="99158" y="3225411"/>
                </a:lnTo>
                <a:lnTo>
                  <a:pt x="131960" y="3258213"/>
                </a:lnTo>
                <a:lnTo>
                  <a:pt x="168431" y="3286978"/>
                </a:lnTo>
                <a:lnTo>
                  <a:pt x="208202" y="3311338"/>
                </a:lnTo>
                <a:lnTo>
                  <a:pt x="250907" y="3330926"/>
                </a:lnTo>
                <a:lnTo>
                  <a:pt x="296176" y="3345373"/>
                </a:lnTo>
                <a:lnTo>
                  <a:pt x="343642" y="3354310"/>
                </a:lnTo>
                <a:lnTo>
                  <a:pt x="392938" y="3357372"/>
                </a:lnTo>
                <a:lnTo>
                  <a:pt x="1964689" y="3357372"/>
                </a:lnTo>
                <a:lnTo>
                  <a:pt x="2013985" y="3354310"/>
                </a:lnTo>
                <a:lnTo>
                  <a:pt x="2061451" y="3345373"/>
                </a:lnTo>
                <a:lnTo>
                  <a:pt x="2106720" y="3330926"/>
                </a:lnTo>
                <a:lnTo>
                  <a:pt x="2149425" y="3311338"/>
                </a:lnTo>
                <a:lnTo>
                  <a:pt x="2189196" y="3286978"/>
                </a:lnTo>
                <a:lnTo>
                  <a:pt x="2225667" y="3258213"/>
                </a:lnTo>
                <a:lnTo>
                  <a:pt x="2258469" y="3225411"/>
                </a:lnTo>
                <a:lnTo>
                  <a:pt x="2287234" y="3188940"/>
                </a:lnTo>
                <a:lnTo>
                  <a:pt x="2311594" y="3149169"/>
                </a:lnTo>
                <a:lnTo>
                  <a:pt x="2331182" y="3106464"/>
                </a:lnTo>
                <a:lnTo>
                  <a:pt x="2345629" y="3061195"/>
                </a:lnTo>
                <a:lnTo>
                  <a:pt x="2354566" y="3013729"/>
                </a:lnTo>
                <a:lnTo>
                  <a:pt x="2357628" y="2964434"/>
                </a:lnTo>
                <a:lnTo>
                  <a:pt x="2357628" y="392938"/>
                </a:lnTo>
                <a:lnTo>
                  <a:pt x="2354566" y="343642"/>
                </a:lnTo>
                <a:lnTo>
                  <a:pt x="2345629" y="296176"/>
                </a:lnTo>
                <a:lnTo>
                  <a:pt x="2331182" y="250907"/>
                </a:lnTo>
                <a:lnTo>
                  <a:pt x="2311594" y="208202"/>
                </a:lnTo>
                <a:lnTo>
                  <a:pt x="2287234" y="168431"/>
                </a:lnTo>
                <a:lnTo>
                  <a:pt x="2258469" y="131960"/>
                </a:lnTo>
                <a:lnTo>
                  <a:pt x="2225667" y="99158"/>
                </a:lnTo>
                <a:lnTo>
                  <a:pt x="2189196" y="70393"/>
                </a:lnTo>
                <a:lnTo>
                  <a:pt x="2149425" y="46033"/>
                </a:lnTo>
                <a:lnTo>
                  <a:pt x="2106720" y="26445"/>
                </a:lnTo>
                <a:lnTo>
                  <a:pt x="2061451" y="11998"/>
                </a:lnTo>
                <a:lnTo>
                  <a:pt x="2013985" y="3061"/>
                </a:lnTo>
                <a:lnTo>
                  <a:pt x="19646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1390" y="1287017"/>
            <a:ext cx="2357755" cy="3357879"/>
          </a:xfrm>
          <a:custGeom>
            <a:avLst/>
            <a:gdLst/>
            <a:ahLst/>
            <a:cxnLst/>
            <a:rect l="l" t="t" r="r" b="b"/>
            <a:pathLst>
              <a:path w="2357754" h="3357879">
                <a:moveTo>
                  <a:pt x="0" y="392938"/>
                </a:moveTo>
                <a:lnTo>
                  <a:pt x="3061" y="343642"/>
                </a:lnTo>
                <a:lnTo>
                  <a:pt x="11998" y="296176"/>
                </a:lnTo>
                <a:lnTo>
                  <a:pt x="26445" y="250907"/>
                </a:lnTo>
                <a:lnTo>
                  <a:pt x="46033" y="208202"/>
                </a:lnTo>
                <a:lnTo>
                  <a:pt x="70393" y="168431"/>
                </a:lnTo>
                <a:lnTo>
                  <a:pt x="99158" y="131960"/>
                </a:lnTo>
                <a:lnTo>
                  <a:pt x="131960" y="99158"/>
                </a:lnTo>
                <a:lnTo>
                  <a:pt x="168431" y="70393"/>
                </a:lnTo>
                <a:lnTo>
                  <a:pt x="208202" y="46033"/>
                </a:lnTo>
                <a:lnTo>
                  <a:pt x="250907" y="26445"/>
                </a:lnTo>
                <a:lnTo>
                  <a:pt x="296176" y="11998"/>
                </a:lnTo>
                <a:lnTo>
                  <a:pt x="343642" y="3061"/>
                </a:lnTo>
                <a:lnTo>
                  <a:pt x="392938" y="0"/>
                </a:lnTo>
                <a:lnTo>
                  <a:pt x="1964689" y="0"/>
                </a:lnTo>
                <a:lnTo>
                  <a:pt x="2013985" y="3061"/>
                </a:lnTo>
                <a:lnTo>
                  <a:pt x="2061451" y="11998"/>
                </a:lnTo>
                <a:lnTo>
                  <a:pt x="2106720" y="26445"/>
                </a:lnTo>
                <a:lnTo>
                  <a:pt x="2149425" y="46033"/>
                </a:lnTo>
                <a:lnTo>
                  <a:pt x="2189196" y="70393"/>
                </a:lnTo>
                <a:lnTo>
                  <a:pt x="2225667" y="99158"/>
                </a:lnTo>
                <a:lnTo>
                  <a:pt x="2258469" y="131960"/>
                </a:lnTo>
                <a:lnTo>
                  <a:pt x="2287234" y="168431"/>
                </a:lnTo>
                <a:lnTo>
                  <a:pt x="2311594" y="208202"/>
                </a:lnTo>
                <a:lnTo>
                  <a:pt x="2331182" y="250907"/>
                </a:lnTo>
                <a:lnTo>
                  <a:pt x="2345629" y="296176"/>
                </a:lnTo>
                <a:lnTo>
                  <a:pt x="2354566" y="343642"/>
                </a:lnTo>
                <a:lnTo>
                  <a:pt x="2357628" y="392938"/>
                </a:lnTo>
                <a:lnTo>
                  <a:pt x="2357628" y="2964434"/>
                </a:lnTo>
                <a:lnTo>
                  <a:pt x="2354566" y="3013729"/>
                </a:lnTo>
                <a:lnTo>
                  <a:pt x="2345629" y="3061195"/>
                </a:lnTo>
                <a:lnTo>
                  <a:pt x="2331182" y="3106464"/>
                </a:lnTo>
                <a:lnTo>
                  <a:pt x="2311594" y="3149169"/>
                </a:lnTo>
                <a:lnTo>
                  <a:pt x="2287234" y="3188940"/>
                </a:lnTo>
                <a:lnTo>
                  <a:pt x="2258469" y="3225411"/>
                </a:lnTo>
                <a:lnTo>
                  <a:pt x="2225667" y="3258213"/>
                </a:lnTo>
                <a:lnTo>
                  <a:pt x="2189196" y="3286978"/>
                </a:lnTo>
                <a:lnTo>
                  <a:pt x="2149425" y="3311338"/>
                </a:lnTo>
                <a:lnTo>
                  <a:pt x="2106720" y="3330926"/>
                </a:lnTo>
                <a:lnTo>
                  <a:pt x="2061451" y="3345373"/>
                </a:lnTo>
                <a:lnTo>
                  <a:pt x="2013985" y="3354310"/>
                </a:lnTo>
                <a:lnTo>
                  <a:pt x="1964689" y="3357372"/>
                </a:lnTo>
                <a:lnTo>
                  <a:pt x="392938" y="3357372"/>
                </a:lnTo>
                <a:lnTo>
                  <a:pt x="343642" y="3354310"/>
                </a:lnTo>
                <a:lnTo>
                  <a:pt x="296176" y="3345373"/>
                </a:lnTo>
                <a:lnTo>
                  <a:pt x="250907" y="3330926"/>
                </a:lnTo>
                <a:lnTo>
                  <a:pt x="208202" y="3311338"/>
                </a:lnTo>
                <a:lnTo>
                  <a:pt x="168431" y="3286978"/>
                </a:lnTo>
                <a:lnTo>
                  <a:pt x="131960" y="3258213"/>
                </a:lnTo>
                <a:lnTo>
                  <a:pt x="99158" y="3225411"/>
                </a:lnTo>
                <a:lnTo>
                  <a:pt x="70393" y="3188940"/>
                </a:lnTo>
                <a:lnTo>
                  <a:pt x="46033" y="3149169"/>
                </a:lnTo>
                <a:lnTo>
                  <a:pt x="26445" y="3106464"/>
                </a:lnTo>
                <a:lnTo>
                  <a:pt x="11998" y="3061195"/>
                </a:lnTo>
                <a:lnTo>
                  <a:pt x="3061" y="3013729"/>
                </a:lnTo>
                <a:lnTo>
                  <a:pt x="0" y="2964434"/>
                </a:lnTo>
                <a:lnTo>
                  <a:pt x="0" y="39293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1165" y="1720976"/>
            <a:ext cx="187706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99060" indent="63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Проект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решения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бюджете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сельского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поселения</a:t>
            </a:r>
            <a:endParaRPr sz="1400" dirty="0">
              <a:latin typeface="Calibri"/>
              <a:cs typeface="Calibri"/>
            </a:endParaRPr>
          </a:p>
          <a:p>
            <a:pPr marL="35560" marR="29209" indent="3175" algn="ctr">
              <a:lnSpc>
                <a:spcPct val="100000"/>
              </a:lnSpc>
            </a:pPr>
            <a:r>
              <a:rPr sz="1400" spc="-5" dirty="0" err="1">
                <a:solidFill>
                  <a:srgbClr val="FFFFFF"/>
                </a:solidFill>
                <a:latin typeface="Calibri"/>
                <a:cs typeface="Calibri"/>
              </a:rPr>
              <a:t>направляется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на  рассмотрение Ароматновского сельского совета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которое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назначает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публичные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слушания</a:t>
            </a:r>
            <a:endParaRPr sz="1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 проекту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решения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86633" y="2143505"/>
            <a:ext cx="715010" cy="715010"/>
          </a:xfrm>
          <a:custGeom>
            <a:avLst/>
            <a:gdLst/>
            <a:ahLst/>
            <a:cxnLst/>
            <a:rect l="l" t="t" r="r" b="b"/>
            <a:pathLst>
              <a:path w="715010" h="715010">
                <a:moveTo>
                  <a:pt x="357378" y="0"/>
                </a:moveTo>
                <a:lnTo>
                  <a:pt x="357378" y="178689"/>
                </a:lnTo>
                <a:lnTo>
                  <a:pt x="0" y="178689"/>
                </a:lnTo>
                <a:lnTo>
                  <a:pt x="0" y="536067"/>
                </a:lnTo>
                <a:lnTo>
                  <a:pt x="357378" y="536067"/>
                </a:lnTo>
                <a:lnTo>
                  <a:pt x="357378" y="714756"/>
                </a:lnTo>
                <a:lnTo>
                  <a:pt x="714756" y="357378"/>
                </a:lnTo>
                <a:lnTo>
                  <a:pt x="35737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6633" y="2143505"/>
            <a:ext cx="715010" cy="715010"/>
          </a:xfrm>
          <a:custGeom>
            <a:avLst/>
            <a:gdLst/>
            <a:ahLst/>
            <a:cxnLst/>
            <a:rect l="l" t="t" r="r" b="b"/>
            <a:pathLst>
              <a:path w="715010" h="715010">
                <a:moveTo>
                  <a:pt x="0" y="178689"/>
                </a:moveTo>
                <a:lnTo>
                  <a:pt x="357378" y="178689"/>
                </a:lnTo>
                <a:lnTo>
                  <a:pt x="357378" y="0"/>
                </a:lnTo>
                <a:lnTo>
                  <a:pt x="714756" y="357378"/>
                </a:lnTo>
                <a:lnTo>
                  <a:pt x="357378" y="714756"/>
                </a:lnTo>
                <a:lnTo>
                  <a:pt x="357378" y="536067"/>
                </a:lnTo>
                <a:lnTo>
                  <a:pt x="0" y="536067"/>
                </a:lnTo>
                <a:lnTo>
                  <a:pt x="0" y="178689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82848" y="233578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9017" y="2143505"/>
            <a:ext cx="715010" cy="786765"/>
          </a:xfrm>
          <a:custGeom>
            <a:avLst/>
            <a:gdLst/>
            <a:ahLst/>
            <a:cxnLst/>
            <a:rect l="l" t="t" r="r" b="b"/>
            <a:pathLst>
              <a:path w="715009" h="786764">
                <a:moveTo>
                  <a:pt x="357378" y="0"/>
                </a:moveTo>
                <a:lnTo>
                  <a:pt x="357378" y="196596"/>
                </a:lnTo>
                <a:lnTo>
                  <a:pt x="0" y="196596"/>
                </a:lnTo>
                <a:lnTo>
                  <a:pt x="0" y="589788"/>
                </a:lnTo>
                <a:lnTo>
                  <a:pt x="357378" y="589788"/>
                </a:lnTo>
                <a:lnTo>
                  <a:pt x="357378" y="786384"/>
                </a:lnTo>
                <a:lnTo>
                  <a:pt x="714756" y="393192"/>
                </a:lnTo>
                <a:lnTo>
                  <a:pt x="35737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9017" y="2143505"/>
            <a:ext cx="715010" cy="786765"/>
          </a:xfrm>
          <a:custGeom>
            <a:avLst/>
            <a:gdLst/>
            <a:ahLst/>
            <a:cxnLst/>
            <a:rect l="l" t="t" r="r" b="b"/>
            <a:pathLst>
              <a:path w="715009" h="786764">
                <a:moveTo>
                  <a:pt x="0" y="196596"/>
                </a:moveTo>
                <a:lnTo>
                  <a:pt x="357378" y="196596"/>
                </a:lnTo>
                <a:lnTo>
                  <a:pt x="357378" y="0"/>
                </a:lnTo>
                <a:lnTo>
                  <a:pt x="714756" y="393192"/>
                </a:lnTo>
                <a:lnTo>
                  <a:pt x="357378" y="786384"/>
                </a:lnTo>
                <a:lnTo>
                  <a:pt x="357378" y="589788"/>
                </a:lnTo>
                <a:lnTo>
                  <a:pt x="0" y="589788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55233" y="237147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lang="ru-RU" b="1" dirty="0" smtClean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lang="ru-RU" b="1" dirty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lang="ru-RU" b="1" dirty="0" smtClean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lang="ru-RU" b="1" dirty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lang="ru-RU" b="1" dirty="0" smtClean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lang="ru-RU" b="1" dirty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9752" y="4182236"/>
            <a:ext cx="615950" cy="1126490"/>
          </a:xfrm>
          <a:custGeom>
            <a:avLst/>
            <a:gdLst/>
            <a:ahLst/>
            <a:cxnLst/>
            <a:rect l="l" t="t" r="r" b="b"/>
            <a:pathLst>
              <a:path w="615950" h="1126489">
                <a:moveTo>
                  <a:pt x="437642" y="0"/>
                </a:moveTo>
                <a:lnTo>
                  <a:pt x="470578" y="64655"/>
                </a:lnTo>
                <a:lnTo>
                  <a:pt x="490083" y="134639"/>
                </a:lnTo>
                <a:lnTo>
                  <a:pt x="496616" y="208958"/>
                </a:lnTo>
                <a:lnTo>
                  <a:pt x="495163" y="247433"/>
                </a:lnTo>
                <a:lnTo>
                  <a:pt x="490640" y="286619"/>
                </a:lnTo>
                <a:lnTo>
                  <a:pt x="483105" y="326394"/>
                </a:lnTo>
                <a:lnTo>
                  <a:pt x="472616" y="366631"/>
                </a:lnTo>
                <a:lnTo>
                  <a:pt x="459231" y="407208"/>
                </a:lnTo>
                <a:lnTo>
                  <a:pt x="443006" y="448001"/>
                </a:lnTo>
                <a:lnTo>
                  <a:pt x="424000" y="488885"/>
                </a:lnTo>
                <a:lnTo>
                  <a:pt x="402271" y="529736"/>
                </a:lnTo>
                <a:lnTo>
                  <a:pt x="377876" y="570430"/>
                </a:lnTo>
                <a:lnTo>
                  <a:pt x="350873" y="610843"/>
                </a:lnTo>
                <a:lnTo>
                  <a:pt x="321320" y="650851"/>
                </a:lnTo>
                <a:lnTo>
                  <a:pt x="289273" y="690330"/>
                </a:lnTo>
                <a:lnTo>
                  <a:pt x="254792" y="729157"/>
                </a:lnTo>
                <a:lnTo>
                  <a:pt x="217934" y="767205"/>
                </a:lnTo>
                <a:lnTo>
                  <a:pt x="178755" y="804353"/>
                </a:lnTo>
                <a:lnTo>
                  <a:pt x="137315" y="840476"/>
                </a:lnTo>
                <a:lnTo>
                  <a:pt x="93671" y="875449"/>
                </a:lnTo>
                <a:lnTo>
                  <a:pt x="47879" y="909148"/>
                </a:lnTo>
                <a:lnTo>
                  <a:pt x="0" y="941451"/>
                </a:lnTo>
                <a:lnTo>
                  <a:pt x="118999" y="1125982"/>
                </a:lnTo>
                <a:lnTo>
                  <a:pt x="166893" y="1093665"/>
                </a:lnTo>
                <a:lnTo>
                  <a:pt x="212698" y="1059952"/>
                </a:lnTo>
                <a:lnTo>
                  <a:pt x="256354" y="1024966"/>
                </a:lnTo>
                <a:lnTo>
                  <a:pt x="297806" y="988833"/>
                </a:lnTo>
                <a:lnTo>
                  <a:pt x="336995" y="951676"/>
                </a:lnTo>
                <a:lnTo>
                  <a:pt x="373862" y="913618"/>
                </a:lnTo>
                <a:lnTo>
                  <a:pt x="408352" y="874785"/>
                </a:lnTo>
                <a:lnTo>
                  <a:pt x="440406" y="835299"/>
                </a:lnTo>
                <a:lnTo>
                  <a:pt x="469966" y="795286"/>
                </a:lnTo>
                <a:lnTo>
                  <a:pt x="496975" y="754869"/>
                </a:lnTo>
                <a:lnTo>
                  <a:pt x="521375" y="714173"/>
                </a:lnTo>
                <a:lnTo>
                  <a:pt x="543109" y="673320"/>
                </a:lnTo>
                <a:lnTo>
                  <a:pt x="562118" y="632437"/>
                </a:lnTo>
                <a:lnTo>
                  <a:pt x="578346" y="591645"/>
                </a:lnTo>
                <a:lnTo>
                  <a:pt x="591734" y="551071"/>
                </a:lnTo>
                <a:lnTo>
                  <a:pt x="602225" y="510837"/>
                </a:lnTo>
                <a:lnTo>
                  <a:pt x="609762" y="471067"/>
                </a:lnTo>
                <a:lnTo>
                  <a:pt x="614286" y="431887"/>
                </a:lnTo>
                <a:lnTo>
                  <a:pt x="615740" y="393419"/>
                </a:lnTo>
                <a:lnTo>
                  <a:pt x="614067" y="355788"/>
                </a:lnTo>
                <a:lnTo>
                  <a:pt x="601106" y="283534"/>
                </a:lnTo>
                <a:lnTo>
                  <a:pt x="574944" y="216116"/>
                </a:lnTo>
                <a:lnTo>
                  <a:pt x="556768" y="184531"/>
                </a:lnTo>
                <a:lnTo>
                  <a:pt x="437642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8731" y="3992910"/>
            <a:ext cx="1156970" cy="1315720"/>
          </a:xfrm>
          <a:custGeom>
            <a:avLst/>
            <a:gdLst/>
            <a:ahLst/>
            <a:cxnLst/>
            <a:rect l="l" t="t" r="r" b="b"/>
            <a:pathLst>
              <a:path w="1156970" h="1315720">
                <a:moveTo>
                  <a:pt x="1023620" y="291053"/>
                </a:moveTo>
                <a:lnTo>
                  <a:pt x="992509" y="268021"/>
                </a:lnTo>
                <a:lnTo>
                  <a:pt x="958850" y="247782"/>
                </a:lnTo>
                <a:lnTo>
                  <a:pt x="922799" y="230340"/>
                </a:lnTo>
                <a:lnTo>
                  <a:pt x="884511" y="215696"/>
                </a:lnTo>
                <a:lnTo>
                  <a:pt x="844139" y="203851"/>
                </a:lnTo>
                <a:lnTo>
                  <a:pt x="801839" y="194807"/>
                </a:lnTo>
                <a:lnTo>
                  <a:pt x="757767" y="188568"/>
                </a:lnTo>
                <a:lnTo>
                  <a:pt x="712076" y="185133"/>
                </a:lnTo>
                <a:lnTo>
                  <a:pt x="664923" y="184506"/>
                </a:lnTo>
                <a:lnTo>
                  <a:pt x="616461" y="186687"/>
                </a:lnTo>
                <a:lnTo>
                  <a:pt x="566847" y="191679"/>
                </a:lnTo>
                <a:lnTo>
                  <a:pt x="516234" y="199485"/>
                </a:lnTo>
                <a:lnTo>
                  <a:pt x="464777" y="210104"/>
                </a:lnTo>
                <a:lnTo>
                  <a:pt x="412633" y="223540"/>
                </a:lnTo>
                <a:lnTo>
                  <a:pt x="359955" y="239795"/>
                </a:lnTo>
                <a:lnTo>
                  <a:pt x="306898" y="258869"/>
                </a:lnTo>
                <a:lnTo>
                  <a:pt x="253619" y="280766"/>
                </a:lnTo>
                <a:lnTo>
                  <a:pt x="313182" y="372968"/>
                </a:lnTo>
                <a:lnTo>
                  <a:pt x="0" y="292831"/>
                </a:lnTo>
                <a:lnTo>
                  <a:pt x="74929" y="4033"/>
                </a:lnTo>
                <a:lnTo>
                  <a:pt x="134493" y="96235"/>
                </a:lnTo>
                <a:lnTo>
                  <a:pt x="188378" y="74114"/>
                </a:lnTo>
                <a:lnTo>
                  <a:pt x="241924" y="54909"/>
                </a:lnTo>
                <a:lnTo>
                  <a:pt x="294980" y="38604"/>
                </a:lnTo>
                <a:lnTo>
                  <a:pt x="347400" y="25181"/>
                </a:lnTo>
                <a:lnTo>
                  <a:pt x="399035" y="14626"/>
                </a:lnTo>
                <a:lnTo>
                  <a:pt x="449738" y="6921"/>
                </a:lnTo>
                <a:lnTo>
                  <a:pt x="499359" y="2051"/>
                </a:lnTo>
                <a:lnTo>
                  <a:pt x="547751" y="0"/>
                </a:lnTo>
                <a:lnTo>
                  <a:pt x="594765" y="750"/>
                </a:lnTo>
                <a:lnTo>
                  <a:pt x="640254" y="4287"/>
                </a:lnTo>
                <a:lnTo>
                  <a:pt x="684070" y="10594"/>
                </a:lnTo>
                <a:lnTo>
                  <a:pt x="726064" y="19654"/>
                </a:lnTo>
                <a:lnTo>
                  <a:pt x="766088" y="31452"/>
                </a:lnTo>
                <a:lnTo>
                  <a:pt x="803994" y="45971"/>
                </a:lnTo>
                <a:lnTo>
                  <a:pt x="839634" y="63195"/>
                </a:lnTo>
                <a:lnTo>
                  <a:pt x="872860" y="83108"/>
                </a:lnTo>
                <a:lnTo>
                  <a:pt x="931478" y="130937"/>
                </a:lnTo>
                <a:lnTo>
                  <a:pt x="978662" y="189326"/>
                </a:lnTo>
                <a:lnTo>
                  <a:pt x="1097788" y="373857"/>
                </a:lnTo>
                <a:lnTo>
                  <a:pt x="1130724" y="438485"/>
                </a:lnTo>
                <a:lnTo>
                  <a:pt x="1150228" y="508445"/>
                </a:lnTo>
                <a:lnTo>
                  <a:pt x="1156760" y="582746"/>
                </a:lnTo>
                <a:lnTo>
                  <a:pt x="1155306" y="621213"/>
                </a:lnTo>
                <a:lnTo>
                  <a:pt x="1150782" y="660394"/>
                </a:lnTo>
                <a:lnTo>
                  <a:pt x="1143245" y="700163"/>
                </a:lnTo>
                <a:lnTo>
                  <a:pt x="1132754" y="740397"/>
                </a:lnTo>
                <a:lnTo>
                  <a:pt x="1119366" y="780972"/>
                </a:lnTo>
                <a:lnTo>
                  <a:pt x="1103138" y="821763"/>
                </a:lnTo>
                <a:lnTo>
                  <a:pt x="1084129" y="862647"/>
                </a:lnTo>
                <a:lnTo>
                  <a:pt x="1062395" y="903499"/>
                </a:lnTo>
                <a:lnTo>
                  <a:pt x="1037995" y="944196"/>
                </a:lnTo>
                <a:lnTo>
                  <a:pt x="1010986" y="984613"/>
                </a:lnTo>
                <a:lnTo>
                  <a:pt x="981426" y="1024626"/>
                </a:lnTo>
                <a:lnTo>
                  <a:pt x="949372" y="1064111"/>
                </a:lnTo>
                <a:lnTo>
                  <a:pt x="914882" y="1102945"/>
                </a:lnTo>
                <a:lnTo>
                  <a:pt x="878015" y="1141002"/>
                </a:lnTo>
                <a:lnTo>
                  <a:pt x="838826" y="1178160"/>
                </a:lnTo>
                <a:lnTo>
                  <a:pt x="797374" y="1214293"/>
                </a:lnTo>
                <a:lnTo>
                  <a:pt x="753718" y="1249278"/>
                </a:lnTo>
                <a:lnTo>
                  <a:pt x="707913" y="1282991"/>
                </a:lnTo>
                <a:lnTo>
                  <a:pt x="660019" y="1315308"/>
                </a:lnTo>
                <a:lnTo>
                  <a:pt x="541020" y="1130777"/>
                </a:lnTo>
                <a:lnTo>
                  <a:pt x="588899" y="1098475"/>
                </a:lnTo>
                <a:lnTo>
                  <a:pt x="634691" y="1064775"/>
                </a:lnTo>
                <a:lnTo>
                  <a:pt x="678335" y="1029802"/>
                </a:lnTo>
                <a:lnTo>
                  <a:pt x="719775" y="993680"/>
                </a:lnTo>
                <a:lnTo>
                  <a:pt x="758954" y="956532"/>
                </a:lnTo>
                <a:lnTo>
                  <a:pt x="795812" y="918483"/>
                </a:lnTo>
                <a:lnTo>
                  <a:pt x="830293" y="879657"/>
                </a:lnTo>
                <a:lnTo>
                  <a:pt x="862340" y="840178"/>
                </a:lnTo>
                <a:lnTo>
                  <a:pt x="891893" y="800169"/>
                </a:lnTo>
                <a:lnTo>
                  <a:pt x="918896" y="759756"/>
                </a:lnTo>
                <a:lnTo>
                  <a:pt x="943291" y="719062"/>
                </a:lnTo>
                <a:lnTo>
                  <a:pt x="965020" y="678211"/>
                </a:lnTo>
                <a:lnTo>
                  <a:pt x="984026" y="637327"/>
                </a:lnTo>
                <a:lnTo>
                  <a:pt x="1000251" y="596535"/>
                </a:lnTo>
                <a:lnTo>
                  <a:pt x="1013636" y="555958"/>
                </a:lnTo>
                <a:lnTo>
                  <a:pt x="1024125" y="515720"/>
                </a:lnTo>
                <a:lnTo>
                  <a:pt x="1031660" y="475946"/>
                </a:lnTo>
                <a:lnTo>
                  <a:pt x="1036183" y="436759"/>
                </a:lnTo>
                <a:lnTo>
                  <a:pt x="1037636" y="398284"/>
                </a:lnTo>
                <a:lnTo>
                  <a:pt x="1035962" y="360645"/>
                </a:lnTo>
                <a:lnTo>
                  <a:pt x="1031103" y="323965"/>
                </a:lnTo>
                <a:lnTo>
                  <a:pt x="1023001" y="288370"/>
                </a:lnTo>
                <a:lnTo>
                  <a:pt x="1011598" y="253982"/>
                </a:lnTo>
                <a:lnTo>
                  <a:pt x="996838" y="220926"/>
                </a:lnTo>
                <a:lnTo>
                  <a:pt x="978662" y="189326"/>
                </a:lnTo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3261091" y="1295400"/>
            <a:ext cx="5476635" cy="57740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13335" rIns="0" bIns="0" rtlCol="0">
            <a:spAutoFit/>
          </a:bodyPr>
          <a:lstStyle/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lang="ru-RU" sz="2000" b="1" dirty="0" smtClean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r>
              <a:rPr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ФОРМИРОВАНИЕ </a:t>
            </a:r>
            <a:r>
              <a:rPr sz="2000" b="1" dirty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ДОХОДНОЙ </a:t>
            </a:r>
            <a:r>
              <a:rPr sz="2000" b="1" spc="-5" dirty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ЧАСТИ  </a:t>
            </a:r>
            <a:r>
              <a:rPr sz="2000" b="1" spc="-15" dirty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БЮДЖЕТА </a:t>
            </a:r>
            <a:r>
              <a:rPr lang="ru-RU"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СФОРМИРОВАН ЗА СЧЕТ НАЛОГОВ И ИНЫХ ПЛАТЕЖЕЙ, КОТОРЫЕ ПОДЛЕЖАТ ЗАЧИСЛЕНИЮ В БЮДЖЕТ В СООТВЕТСТВИИ СО СТАТЬМИ 61.5 и 62 БЮДЖЕТНОГО КОДЕКСА РФ, </a:t>
            </a:r>
            <a:r>
              <a:rPr sz="2000" b="1" spc="-1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ПАРАМЕТРОВ</a:t>
            </a:r>
            <a:r>
              <a:rPr sz="2000" b="1" spc="-5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r>
              <a:rPr sz="2000" b="1" dirty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ПРОГНОЗА  </a:t>
            </a:r>
            <a:r>
              <a:rPr lang="ru-RU"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r>
              <a:rPr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СОЦИАЛЬНО </a:t>
            </a:r>
            <a:r>
              <a:rPr sz="2000" b="1" dirty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– ЭКОНОМИЧЕСКОГО  </a:t>
            </a:r>
            <a:r>
              <a:rPr sz="2000" b="1" spc="-1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Р</a:t>
            </a:r>
            <a:r>
              <a:rPr lang="ru-RU" sz="2000" b="1" spc="-1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r>
              <a:rPr sz="2000" b="1" spc="-1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АЗВИТИЯ</a:t>
            </a:r>
            <a:r>
              <a:rPr sz="2000" b="1" spc="-2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r>
              <a:rPr lang="ru-RU" sz="2000" dirty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АРОМАТНОВСКОГО</a:t>
            </a:r>
            <a:r>
              <a:rPr lang="ru-RU"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r>
              <a:rPr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СЕЛЬСКОГО </a:t>
            </a:r>
            <a:r>
              <a:rPr lang="ru-RU"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r>
              <a:rPr sz="2000" b="1" spc="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ПОСЕЛЕНИЯ</a:t>
            </a:r>
            <a:r>
              <a:rPr lang="ru-RU" sz="2000" b="1" spc="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МЕЖРАЙОННОЙ  ИНСПЕКЦИЕЙ ФЕДЕРАЛЬНОЙ  НАЛОГОВОЙ СЛУЖБЫ №5 ПО РЕСПУБЛИКЕ КРЫМ</a:t>
            </a:r>
            <a:r>
              <a:rPr sz="2000" b="1" spc="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endParaRPr lang="ru-RU" sz="2000" b="1" spc="0" dirty="0" smtClean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r>
              <a:rPr sz="2000" b="1" spc="-180" dirty="0" smtClean="0">
                <a:ln>
                  <a:solidFill>
                    <a:srgbClr val="FFC000"/>
                  </a:solidFill>
                </a:ln>
                <a:latin typeface="Georgia" pitchFamily="18" charset="0"/>
                <a:cs typeface="Candara"/>
              </a:rPr>
              <a:t> </a:t>
            </a:r>
            <a:endParaRPr lang="ru-RU" sz="2000" b="1" dirty="0" smtClean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  <a:p>
            <a:pPr marL="74930" marR="70485" indent="3175" algn="ctr">
              <a:lnSpc>
                <a:spcPct val="100000"/>
              </a:lnSpc>
              <a:spcBef>
                <a:spcPts val="105"/>
              </a:spcBef>
            </a:pPr>
            <a:endParaRPr sz="1100" b="1" dirty="0">
              <a:ln>
                <a:solidFill>
                  <a:srgbClr val="FFC000"/>
                </a:solidFill>
              </a:ln>
              <a:latin typeface="Georgia" pitchFamily="18" charset="0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8731" y="3992804"/>
            <a:ext cx="1023619" cy="373380"/>
          </a:xfrm>
          <a:custGeom>
            <a:avLst/>
            <a:gdLst/>
            <a:ahLst/>
            <a:cxnLst/>
            <a:rect l="l" t="t" r="r" b="b"/>
            <a:pathLst>
              <a:path w="1023620" h="373379">
                <a:moveTo>
                  <a:pt x="74929" y="4139"/>
                </a:moveTo>
                <a:lnTo>
                  <a:pt x="0" y="292937"/>
                </a:lnTo>
                <a:lnTo>
                  <a:pt x="313182" y="373074"/>
                </a:lnTo>
                <a:lnTo>
                  <a:pt x="253619" y="280872"/>
                </a:lnTo>
                <a:lnTo>
                  <a:pt x="306898" y="258975"/>
                </a:lnTo>
                <a:lnTo>
                  <a:pt x="359955" y="239901"/>
                </a:lnTo>
                <a:lnTo>
                  <a:pt x="412633" y="223646"/>
                </a:lnTo>
                <a:lnTo>
                  <a:pt x="464777" y="210210"/>
                </a:lnTo>
                <a:lnTo>
                  <a:pt x="516234" y="199590"/>
                </a:lnTo>
                <a:lnTo>
                  <a:pt x="566847" y="191785"/>
                </a:lnTo>
                <a:lnTo>
                  <a:pt x="616461" y="186793"/>
                </a:lnTo>
                <a:lnTo>
                  <a:pt x="664923" y="184611"/>
                </a:lnTo>
                <a:lnTo>
                  <a:pt x="975507" y="184611"/>
                </a:lnTo>
                <a:lnTo>
                  <a:pt x="955733" y="157603"/>
                </a:lnTo>
                <a:lnTo>
                  <a:pt x="930965" y="130313"/>
                </a:lnTo>
                <a:lnTo>
                  <a:pt x="903358" y="105524"/>
                </a:lnTo>
                <a:lnTo>
                  <a:pt x="890852" y="96341"/>
                </a:lnTo>
                <a:lnTo>
                  <a:pt x="134493" y="96341"/>
                </a:lnTo>
                <a:lnTo>
                  <a:pt x="74929" y="4139"/>
                </a:lnTo>
                <a:close/>
              </a:path>
              <a:path w="1023620" h="373379">
                <a:moveTo>
                  <a:pt x="975507" y="184611"/>
                </a:moveTo>
                <a:lnTo>
                  <a:pt x="664923" y="184611"/>
                </a:lnTo>
                <a:lnTo>
                  <a:pt x="712076" y="185239"/>
                </a:lnTo>
                <a:lnTo>
                  <a:pt x="757767" y="188673"/>
                </a:lnTo>
                <a:lnTo>
                  <a:pt x="801839" y="194913"/>
                </a:lnTo>
                <a:lnTo>
                  <a:pt x="844139" y="203956"/>
                </a:lnTo>
                <a:lnTo>
                  <a:pt x="884511" y="215801"/>
                </a:lnTo>
                <a:lnTo>
                  <a:pt x="922799" y="230446"/>
                </a:lnTo>
                <a:lnTo>
                  <a:pt x="958850" y="247888"/>
                </a:lnTo>
                <a:lnTo>
                  <a:pt x="992509" y="268126"/>
                </a:lnTo>
                <a:lnTo>
                  <a:pt x="1023620" y="291159"/>
                </a:lnTo>
                <a:lnTo>
                  <a:pt x="1011604" y="254172"/>
                </a:lnTo>
                <a:lnTo>
                  <a:pt x="996192" y="219563"/>
                </a:lnTo>
                <a:lnTo>
                  <a:pt x="977522" y="187363"/>
                </a:lnTo>
                <a:lnTo>
                  <a:pt x="975507" y="184611"/>
                </a:lnTo>
                <a:close/>
              </a:path>
              <a:path w="1023620" h="373379">
                <a:moveTo>
                  <a:pt x="550076" y="0"/>
                </a:moveTo>
                <a:lnTo>
                  <a:pt x="501730" y="1899"/>
                </a:lnTo>
                <a:lnTo>
                  <a:pt x="452076" y="6635"/>
                </a:lnTo>
                <a:lnTo>
                  <a:pt x="401254" y="14239"/>
                </a:lnTo>
                <a:lnTo>
                  <a:pt x="349403" y="24741"/>
                </a:lnTo>
                <a:lnTo>
                  <a:pt x="296662" y="38172"/>
                </a:lnTo>
                <a:lnTo>
                  <a:pt x="243171" y="54561"/>
                </a:lnTo>
                <a:lnTo>
                  <a:pt x="189068" y="73941"/>
                </a:lnTo>
                <a:lnTo>
                  <a:pt x="134493" y="96341"/>
                </a:lnTo>
                <a:lnTo>
                  <a:pt x="890852" y="96341"/>
                </a:lnTo>
                <a:lnTo>
                  <a:pt x="840180" y="63571"/>
                </a:lnTo>
                <a:lnTo>
                  <a:pt x="804888" y="46467"/>
                </a:lnTo>
                <a:lnTo>
                  <a:pt x="767314" y="31987"/>
                </a:lnTo>
                <a:lnTo>
                  <a:pt x="727596" y="20160"/>
                </a:lnTo>
                <a:lnTo>
                  <a:pt x="685874" y="11017"/>
                </a:lnTo>
                <a:lnTo>
                  <a:pt x="642287" y="4589"/>
                </a:lnTo>
                <a:lnTo>
                  <a:pt x="596975" y="906"/>
                </a:lnTo>
                <a:lnTo>
                  <a:pt x="55007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44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7260" y="251459"/>
            <a:ext cx="7443216" cy="69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124" y="2537460"/>
            <a:ext cx="2573275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942" y="2729547"/>
            <a:ext cx="1958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Налоговые</a:t>
            </a:r>
            <a:r>
              <a:rPr sz="1800" b="1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доходы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08628" y="2542032"/>
            <a:ext cx="3112771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9952" y="2813430"/>
            <a:ext cx="2049525" cy="189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400" y="2514600"/>
            <a:ext cx="2818130" cy="763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04659" y="2592323"/>
            <a:ext cx="1564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Б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ез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з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м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1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з</a:t>
            </a:r>
            <a:r>
              <a:rPr sz="1800" b="1" spc="0" dirty="0">
                <a:solidFill>
                  <a:srgbClr val="006FC0"/>
                </a:solidFill>
                <a:latin typeface="Times New Roman"/>
                <a:cs typeface="Times New Roman"/>
              </a:rPr>
              <a:t>д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ные  поступления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8244" y="1568196"/>
            <a:ext cx="594359" cy="1083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9589" y="1568196"/>
            <a:ext cx="598932" cy="1083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7768" y="1568196"/>
            <a:ext cx="594359" cy="10835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3625" y="3514674"/>
            <a:ext cx="2477956" cy="2982868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127000" marR="121920" indent="5334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доходы от  </a:t>
            </a:r>
            <a:r>
              <a:rPr sz="1400" spc="-5" dirty="0">
                <a:latin typeface="Verdana"/>
                <a:cs typeface="Verdana"/>
              </a:rPr>
              <a:t>предусмотренных  налоговым  законодательством  РФ федеральных,  региональных </a:t>
            </a:r>
            <a:r>
              <a:rPr sz="1400" dirty="0">
                <a:latin typeface="Verdana"/>
                <a:cs typeface="Verdana"/>
              </a:rPr>
              <a:t>и  </a:t>
            </a:r>
            <a:r>
              <a:rPr sz="1400" spc="-5" dirty="0">
                <a:latin typeface="Verdana"/>
                <a:cs typeface="Verdana"/>
              </a:rPr>
              <a:t>местных налогов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</a:t>
            </a:r>
          </a:p>
          <a:p>
            <a:pPr algn="ctr">
              <a:lnSpc>
                <a:spcPts val="1910"/>
              </a:lnSpc>
            </a:pPr>
            <a:r>
              <a:rPr sz="1400" spc="-5" dirty="0">
                <a:latin typeface="Verdana"/>
                <a:cs typeface="Verdana"/>
              </a:rPr>
              <a:t>сборов,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специальных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ts val="1910"/>
              </a:lnSpc>
            </a:pPr>
            <a:r>
              <a:rPr sz="1400" spc="-5" dirty="0" err="1">
                <a:latin typeface="Verdana"/>
                <a:cs typeface="Verdana"/>
              </a:rPr>
              <a:t>налоговых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 err="1" smtClean="0">
                <a:latin typeface="Verdana"/>
                <a:cs typeface="Verdana"/>
              </a:rPr>
              <a:t>режимов</a:t>
            </a:r>
            <a:endParaRPr lang="ru-RU" sz="1400" spc="-5" dirty="0" smtClean="0">
              <a:latin typeface="Verdana"/>
              <a:cs typeface="Verdana"/>
            </a:endParaRPr>
          </a:p>
          <a:p>
            <a:pPr algn="ctr">
              <a:lnSpc>
                <a:spcPts val="1910"/>
              </a:lnSpc>
            </a:pPr>
            <a:endParaRPr lang="ru-RU" sz="1400" spc="-5" dirty="0">
              <a:latin typeface="Verdana"/>
              <a:cs typeface="Verdana"/>
            </a:endParaRPr>
          </a:p>
          <a:p>
            <a:pPr algn="ctr">
              <a:lnSpc>
                <a:spcPts val="1910"/>
              </a:lnSpc>
            </a:pPr>
            <a:endParaRPr lang="ru-RU" sz="1400" spc="-5" dirty="0" smtClean="0">
              <a:latin typeface="Verdana"/>
              <a:cs typeface="Verdana"/>
            </a:endParaRPr>
          </a:p>
          <a:p>
            <a:pPr algn="ctr">
              <a:lnSpc>
                <a:spcPts val="1910"/>
              </a:lnSpc>
            </a:pPr>
            <a:endParaRPr lang="ru-RU" sz="1400" spc="-5" dirty="0">
              <a:latin typeface="Verdana"/>
              <a:cs typeface="Verdana"/>
            </a:endParaRPr>
          </a:p>
          <a:p>
            <a:pPr algn="ctr">
              <a:lnSpc>
                <a:spcPts val="1910"/>
              </a:lnSpc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4324" y="3486099"/>
            <a:ext cx="2825305" cy="287514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700" rIns="0" bIns="0" rtlCol="0">
            <a:spAutoFit/>
          </a:bodyPr>
          <a:lstStyle/>
          <a:p>
            <a:pPr marL="17780" marR="1016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доходы </a:t>
            </a:r>
            <a:r>
              <a:rPr sz="1400" dirty="0">
                <a:latin typeface="Verdana"/>
                <a:cs typeface="Verdana"/>
              </a:rPr>
              <a:t>от </a:t>
            </a:r>
            <a:r>
              <a:rPr sz="1400" spc="-5" dirty="0">
                <a:latin typeface="Verdana"/>
                <a:cs typeface="Verdana"/>
              </a:rPr>
              <a:t>использования  имущества находящегося  </a:t>
            </a:r>
            <a:r>
              <a:rPr sz="1400" dirty="0">
                <a:latin typeface="Verdana"/>
                <a:cs typeface="Verdana"/>
              </a:rPr>
              <a:t>в </a:t>
            </a:r>
            <a:r>
              <a:rPr sz="1400" spc="-5" dirty="0">
                <a:latin typeface="Verdana"/>
                <a:cs typeface="Verdana"/>
              </a:rPr>
              <a:t>муниципальной  собственности, плата за  негативное воздействие  на окружающую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среду,</a:t>
            </a:r>
            <a:endParaRPr sz="1400" dirty="0">
              <a:latin typeface="Verdana"/>
              <a:cs typeface="Verdana"/>
            </a:endParaRPr>
          </a:p>
          <a:p>
            <a:pPr marL="352425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доходы от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продажи</a:t>
            </a:r>
            <a:endParaRPr sz="1400" dirty="0">
              <a:latin typeface="Verdana"/>
              <a:cs typeface="Verdana"/>
            </a:endParaRPr>
          </a:p>
          <a:p>
            <a:pPr marL="12700" marR="5080" indent="517525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материальных </a:t>
            </a:r>
            <a:r>
              <a:rPr sz="1400" dirty="0">
                <a:latin typeface="Verdana"/>
                <a:cs typeface="Verdana"/>
              </a:rPr>
              <a:t>и  </a:t>
            </a:r>
            <a:r>
              <a:rPr sz="1400" spc="-5" dirty="0">
                <a:latin typeface="Verdana"/>
                <a:cs typeface="Verdana"/>
              </a:rPr>
              <a:t>нематериальных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активов,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штрафы, </a:t>
            </a:r>
            <a:r>
              <a:rPr sz="1400" spc="-5" dirty="0">
                <a:latin typeface="Verdana"/>
                <a:cs typeface="Verdana"/>
              </a:rPr>
              <a:t>санкции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</a:t>
            </a:r>
          </a:p>
          <a:p>
            <a:pPr algn="ctr">
              <a:lnSpc>
                <a:spcPct val="100000"/>
              </a:lnSpc>
            </a:pPr>
            <a:r>
              <a:rPr sz="1400" spc="-5" dirty="0" err="1">
                <a:latin typeface="Verdana"/>
                <a:cs typeface="Verdana"/>
              </a:rPr>
              <a:t>возмещение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 err="1" smtClean="0">
                <a:latin typeface="Verdana"/>
                <a:cs typeface="Verdana"/>
              </a:rPr>
              <a:t>ущерба</a:t>
            </a:r>
            <a:endParaRPr lang="ru-RU" sz="1400" spc="-5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endParaRPr lang="ru-RU" sz="1600" spc="-5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7284" y="3482649"/>
            <a:ext cx="2739390" cy="28135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поступающие </a:t>
            </a:r>
            <a:r>
              <a:rPr sz="1400" dirty="0">
                <a:latin typeface="Verdana"/>
                <a:cs typeface="Verdana"/>
              </a:rPr>
              <a:t>в </a:t>
            </a:r>
            <a:r>
              <a:rPr sz="1400" spc="-5" dirty="0">
                <a:latin typeface="Verdana"/>
                <a:cs typeface="Verdana"/>
              </a:rPr>
              <a:t>бюджет  </a:t>
            </a:r>
            <a:r>
              <a:rPr sz="1400" dirty="0">
                <a:latin typeface="Verdana"/>
                <a:cs typeface="Verdana"/>
              </a:rPr>
              <a:t>денежные </a:t>
            </a:r>
            <a:r>
              <a:rPr sz="1400" spc="-5" dirty="0">
                <a:latin typeface="Verdana"/>
                <a:cs typeface="Verdana"/>
              </a:rPr>
              <a:t>средства </a:t>
            </a:r>
            <a:r>
              <a:rPr sz="1400" dirty="0">
                <a:latin typeface="Verdana"/>
                <a:cs typeface="Verdana"/>
              </a:rPr>
              <a:t>на  </a:t>
            </a:r>
            <a:r>
              <a:rPr sz="1400" spc="-5" dirty="0">
                <a:latin typeface="Verdana"/>
                <a:cs typeface="Verdana"/>
              </a:rPr>
              <a:t>безвозвратной </a:t>
            </a:r>
            <a:r>
              <a:rPr sz="1400" dirty="0">
                <a:latin typeface="Verdana"/>
                <a:cs typeface="Verdana"/>
              </a:rPr>
              <a:t>и  </a:t>
            </a:r>
            <a:r>
              <a:rPr sz="1400" spc="-5" dirty="0">
                <a:latin typeface="Verdana"/>
                <a:cs typeface="Verdana"/>
              </a:rPr>
              <a:t>безвозмездной </a:t>
            </a:r>
            <a:r>
              <a:rPr sz="1400" spc="-10" dirty="0">
                <a:latin typeface="Verdana"/>
                <a:cs typeface="Verdana"/>
              </a:rPr>
              <a:t>основе </a:t>
            </a:r>
            <a:r>
              <a:rPr sz="1400" spc="-5" dirty="0">
                <a:latin typeface="Verdana"/>
                <a:cs typeface="Verdana"/>
              </a:rPr>
              <a:t>из  других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бюджетов</a:t>
            </a:r>
            <a:endParaRPr sz="1400" dirty="0">
              <a:latin typeface="Verdana"/>
              <a:cs typeface="Verdana"/>
            </a:endParaRPr>
          </a:p>
          <a:p>
            <a:pPr marL="99060" marR="92075" algn="ctr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бюджетной системы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РФ  </a:t>
            </a:r>
            <a:r>
              <a:rPr sz="1400" dirty="0">
                <a:latin typeface="Verdana"/>
                <a:cs typeface="Verdana"/>
              </a:rPr>
              <a:t>(межбюджетные</a:t>
            </a:r>
          </a:p>
          <a:p>
            <a:pPr marL="238125" marR="232410" indent="-635" algn="ctr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трансферты в виде  </a:t>
            </a:r>
            <a:r>
              <a:rPr sz="1400" spc="-5" dirty="0">
                <a:latin typeface="Verdana"/>
                <a:cs typeface="Verdana"/>
              </a:rPr>
              <a:t>дотаций, субсидий,  субвенций), </a:t>
            </a:r>
            <a:r>
              <a:rPr sz="1400" dirty="0">
                <a:latin typeface="Verdana"/>
                <a:cs typeface="Verdana"/>
              </a:rPr>
              <a:t>а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также  перечисления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от</a:t>
            </a:r>
            <a:endParaRPr sz="140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физических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</a:t>
            </a: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юридических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лиц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81020" y="802640"/>
            <a:ext cx="1579880" cy="383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5940" y="802640"/>
            <a:ext cx="1775460" cy="383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06440" y="802640"/>
            <a:ext cx="393700" cy="383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5419" y="1071880"/>
            <a:ext cx="6291580" cy="3886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2040" y="1076960"/>
            <a:ext cx="373379" cy="3835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1435608"/>
            <a:ext cx="6652259" cy="269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20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6" descr="i?id=7935fcda81c42187829e7303095103b3&amp;n=33&amp;h=190&amp;w=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26" y="1676400"/>
            <a:ext cx="1905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i="1" u="sng" dirty="0" smtClean="0">
                <a:latin typeface="Candara" panose="020E0502030303020204" pitchFamily="34" charset="0"/>
              </a:rPr>
              <a:t/>
            </a:r>
            <a:br>
              <a:rPr lang="ru-RU" altLang="ru-RU" sz="4000" b="1" i="1" u="sng" dirty="0" smtClean="0">
                <a:latin typeface="Candara" panose="020E0502030303020204" pitchFamily="34" charset="0"/>
              </a:rPr>
            </a:br>
            <a:endParaRPr lang="ru-RU" altLang="ru-RU" sz="4000" b="1" i="1" u="sng" dirty="0" smtClean="0">
              <a:latin typeface="Candara" panose="020E0502030303020204" pitchFamily="34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220" name="Organization Chart 11"/>
          <p:cNvGrpSpPr>
            <a:grpSpLocks noChangeAspect="1"/>
          </p:cNvGrpSpPr>
          <p:nvPr/>
        </p:nvGrpSpPr>
        <p:grpSpPr bwMode="auto">
          <a:xfrm>
            <a:off x="229235" y="1895475"/>
            <a:ext cx="8763093" cy="4419600"/>
            <a:chOff x="1152" y="1298"/>
            <a:chExt cx="4939" cy="1152"/>
          </a:xfrm>
        </p:grpSpPr>
        <p:cxnSp>
          <p:nvCxnSpPr>
            <p:cNvPr id="9226" name="_s2053"/>
            <p:cNvCxnSpPr>
              <a:cxnSpLocks noChangeShapeType="1"/>
              <a:stCxn id="9240" idx="0"/>
              <a:endCxn id="9235" idx="2"/>
            </p:cNvCxnSpPr>
            <p:nvPr/>
          </p:nvCxnSpPr>
          <p:spPr bwMode="auto">
            <a:xfrm rot="16200000" flipV="1">
              <a:off x="5387" y="1995"/>
              <a:ext cx="144" cy="190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7" name="_s2054"/>
            <p:cNvCxnSpPr>
              <a:cxnSpLocks noChangeShapeType="1"/>
              <a:stCxn id="9239" idx="0"/>
              <a:endCxn id="9234" idx="2"/>
            </p:cNvCxnSpPr>
            <p:nvPr/>
          </p:nvCxnSpPr>
          <p:spPr bwMode="auto">
            <a:xfrm rot="16200000" flipV="1">
              <a:off x="2654" y="1710"/>
              <a:ext cx="144" cy="760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29" name="_s2056"/>
            <p:cNvCxnSpPr>
              <a:cxnSpLocks noChangeShapeType="1"/>
              <a:stCxn id="9237" idx="0"/>
              <a:endCxn id="9234" idx="2"/>
            </p:cNvCxnSpPr>
            <p:nvPr/>
          </p:nvCxnSpPr>
          <p:spPr bwMode="auto">
            <a:xfrm rot="5400000" flipH="1" flipV="1">
              <a:off x="1999" y="1815"/>
              <a:ext cx="144" cy="549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0" name="_s2057"/>
            <p:cNvCxnSpPr>
              <a:cxnSpLocks noChangeShapeType="1"/>
              <a:stCxn id="9236" idx="0"/>
              <a:endCxn id="9235" idx="2"/>
            </p:cNvCxnSpPr>
            <p:nvPr/>
          </p:nvCxnSpPr>
          <p:spPr bwMode="auto">
            <a:xfrm rot="5400000" flipH="1" flipV="1">
              <a:off x="4775" y="1573"/>
              <a:ext cx="144" cy="1034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1" name="_s2058"/>
            <p:cNvCxnSpPr>
              <a:cxnSpLocks noChangeShapeType="1"/>
              <a:stCxn id="9235" idx="0"/>
              <a:endCxn id="9233" idx="2"/>
            </p:cNvCxnSpPr>
            <p:nvPr/>
          </p:nvCxnSpPr>
          <p:spPr bwMode="auto">
            <a:xfrm rot="16200000" flipV="1">
              <a:off x="4512" y="807"/>
              <a:ext cx="73" cy="1632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32" name="_s2059"/>
            <p:cNvCxnSpPr>
              <a:cxnSpLocks noChangeShapeType="1"/>
              <a:stCxn id="9234" idx="0"/>
              <a:endCxn id="9233" idx="2"/>
            </p:cNvCxnSpPr>
            <p:nvPr/>
          </p:nvCxnSpPr>
          <p:spPr bwMode="auto">
            <a:xfrm rot="5400000" flipH="1" flipV="1">
              <a:off x="3003" y="929"/>
              <a:ext cx="72" cy="1387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_s2060"/>
            <p:cNvSpPr>
              <a:spLocks noChangeArrowheads="1"/>
            </p:cNvSpPr>
            <p:nvPr/>
          </p:nvSpPr>
          <p:spPr bwMode="auto">
            <a:xfrm>
              <a:off x="2784" y="1298"/>
              <a:ext cx="1896" cy="2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sunset" dir="t"/>
            </a:scene3d>
            <a:sp3d prstMaterial="metal"/>
            <a:extLst>
              <a:ext uri="{91240B29-F687-4F45-9708-019B960494DF}">
                <a14:hiddenLine xmlns:a14="http://schemas.microsoft.com/office/drawing/2010/main" xmlns="" w="1270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i="1" u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Бюджет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i="1" u="none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поселения</a:t>
              </a:r>
              <a:endParaRPr lang="ru-RU" altLang="ru-RU" i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234" name="_s2061"/>
            <p:cNvSpPr>
              <a:spLocks noChangeArrowheads="1"/>
            </p:cNvSpPr>
            <p:nvPr/>
          </p:nvSpPr>
          <p:spPr bwMode="auto">
            <a:xfrm>
              <a:off x="1667" y="1658"/>
              <a:ext cx="1357" cy="360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889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200" i="1" u="none" dirty="0"/>
                <a:t>Доходы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200" i="1" u="none" dirty="0"/>
                <a:t>бюджета</a:t>
              </a:r>
              <a:endParaRPr lang="ru-RU" altLang="ru-RU" sz="1300" b="0" u="none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2026 год – 7 743 155,00 руб.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2027 год – 8 055 866,00 руб.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2028 год – 8 512 337,00 руб.</a:t>
              </a:r>
              <a:endParaRPr lang="ru-RU" altLang="ru-RU" sz="1300" b="0" u="none" dirty="0"/>
            </a:p>
          </p:txBody>
        </p:sp>
        <p:sp>
          <p:nvSpPr>
            <p:cNvPr id="9235" name="_s2062"/>
            <p:cNvSpPr>
              <a:spLocks noChangeArrowheads="1"/>
            </p:cNvSpPr>
            <p:nvPr/>
          </p:nvSpPr>
          <p:spPr bwMode="auto">
            <a:xfrm>
              <a:off x="4680" y="1659"/>
              <a:ext cx="1368" cy="359"/>
            </a:xfrm>
            <a:prstGeom prst="roundRect">
              <a:avLst>
                <a:gd name="adj" fmla="val 16667"/>
              </a:avLst>
            </a:prstGeom>
            <a:solidFill>
              <a:srgbClr val="67B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889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200" i="1" u="none" dirty="0" smtClean="0"/>
                <a:t>Расходы </a:t>
              </a:r>
              <a:endParaRPr lang="ru-RU" altLang="ru-RU" sz="2200" i="1" u="none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200" i="1" u="none" dirty="0" smtClean="0"/>
                <a:t>бюджета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>
                  <a:sym typeface="+mn-ea"/>
                </a:rPr>
                <a:t>2026 год – 7 743 155,00 руб.</a:t>
              </a:r>
              <a:endParaRPr lang="ru-RU" altLang="ru-RU" sz="1300" b="0" u="none" dirty="0" smtClean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>
                  <a:sym typeface="+mn-ea"/>
                </a:rPr>
                <a:t>2027 год – 8 055 866,00 руб.</a:t>
              </a:r>
              <a:endParaRPr lang="ru-RU" altLang="ru-RU" sz="1300" b="0" u="none" dirty="0" smtClean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>
                  <a:sym typeface="+mn-ea"/>
                </a:rPr>
                <a:t>2028 год – 8 512 337,00 руб.</a:t>
              </a:r>
              <a:endParaRPr lang="ru-RU" altLang="ru-RU" sz="2200" i="1" u="none" dirty="0"/>
            </a:p>
          </p:txBody>
        </p:sp>
        <p:sp>
          <p:nvSpPr>
            <p:cNvPr id="9236" name="_s2063"/>
            <p:cNvSpPr>
              <a:spLocks noChangeArrowheads="1"/>
            </p:cNvSpPr>
            <p:nvPr/>
          </p:nvSpPr>
          <p:spPr bwMode="auto">
            <a:xfrm>
              <a:off x="3729" y="2162"/>
              <a:ext cx="1202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500" u="none" dirty="0"/>
                <a:t>Программные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2026 год– 7 414 511,00 руб..</a:t>
              </a:r>
              <a:endParaRPr lang="ru-RU" altLang="ru-RU" sz="1300" b="0" u="none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2027 год– 7 541 701,37 руб.</a:t>
              </a:r>
              <a:endParaRPr lang="ru-RU" altLang="ru-RU" sz="1300" b="0" u="none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2028 год– 7 798 410,15 руб.</a:t>
              </a:r>
              <a:endParaRPr lang="ru-RU" altLang="ru-RU" sz="1300" b="0" u="none" dirty="0"/>
            </a:p>
          </p:txBody>
        </p:sp>
        <p:sp>
          <p:nvSpPr>
            <p:cNvPr id="9237" name="_s2064"/>
            <p:cNvSpPr>
              <a:spLocks noChangeArrowheads="1"/>
            </p:cNvSpPr>
            <p:nvPr/>
          </p:nvSpPr>
          <p:spPr bwMode="auto">
            <a:xfrm>
              <a:off x="1152" y="2162"/>
              <a:ext cx="1288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700" u="none" dirty="0" smtClean="0"/>
                <a:t>Налоговые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700" u="none" dirty="0" smtClean="0"/>
                <a:t> и неналоговые</a:t>
              </a:r>
              <a:r>
                <a:rPr lang="ru-RU" altLang="ru-RU" sz="1700" b="0" u="none" dirty="0" smtClean="0"/>
                <a:t> </a:t>
              </a:r>
              <a:endParaRPr lang="ru-RU" altLang="ru-RU" sz="1700" b="0" u="none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2026 </a:t>
              </a:r>
              <a:r>
                <a:rPr lang="ru-RU" altLang="ru-RU" sz="1300" b="0" u="none" dirty="0"/>
                <a:t>год </a:t>
              </a:r>
              <a:r>
                <a:rPr lang="ru-RU" altLang="ru-RU" sz="1300" b="0" u="none" dirty="0" smtClean="0"/>
                <a:t>– 5 802 700,00 руб.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2027 год – 6 125 200,00 руб.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2028 </a:t>
              </a:r>
              <a:r>
                <a:rPr lang="ru-RU" altLang="ru-RU" sz="1300" b="0" u="none" dirty="0"/>
                <a:t>год – </a:t>
              </a:r>
              <a:r>
                <a:rPr lang="ru-RU" altLang="ru-RU" sz="1300" b="0" u="none" dirty="0" smtClean="0"/>
                <a:t>6 459 200,00 руб.</a:t>
              </a:r>
              <a:endParaRPr lang="ru-RU" altLang="ru-RU" sz="1300" b="0" u="none" dirty="0"/>
            </a:p>
          </p:txBody>
        </p:sp>
        <p:sp>
          <p:nvSpPr>
            <p:cNvPr id="9239" name="_s2066"/>
            <p:cNvSpPr>
              <a:spLocks noChangeArrowheads="1"/>
            </p:cNvSpPr>
            <p:nvPr/>
          </p:nvSpPr>
          <p:spPr bwMode="auto">
            <a:xfrm>
              <a:off x="2483" y="2162"/>
              <a:ext cx="12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u="none" dirty="0"/>
                <a:t>Безвозмездные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u="none" dirty="0"/>
                <a:t>поступления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2026 год–</a:t>
              </a:r>
              <a:r>
                <a:rPr lang="ru-RU" altLang="ru-RU" sz="1300" b="0" u="none" dirty="0" smtClean="0">
                  <a:sym typeface="+mn-ea"/>
                </a:rPr>
                <a:t> 1 940 455,00 </a:t>
              </a:r>
              <a:r>
                <a:rPr lang="ru-RU" altLang="ru-RU" sz="1300" b="0" u="none" dirty="0" smtClean="0"/>
                <a:t>руб.</a:t>
              </a:r>
              <a:endParaRPr lang="ru-RU" altLang="ru-RU" sz="1300" b="0" u="none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2027 год– 1 930 666,00 руб</a:t>
              </a:r>
              <a:r>
                <a:rPr lang="ru-RU" altLang="ru-RU" sz="1300" b="0" u="none" dirty="0"/>
                <a:t>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300" b="0" u="none" dirty="0" smtClean="0"/>
                <a:t>2028 год– 2 053 137,00 руб.</a:t>
              </a:r>
              <a:endParaRPr lang="ru-RU" altLang="ru-RU" sz="1300" b="0" u="none" dirty="0"/>
            </a:p>
          </p:txBody>
        </p:sp>
        <p:sp>
          <p:nvSpPr>
            <p:cNvPr id="9240" name="_s2067"/>
            <p:cNvSpPr>
              <a:spLocks noChangeArrowheads="1"/>
            </p:cNvSpPr>
            <p:nvPr/>
          </p:nvSpPr>
          <p:spPr bwMode="auto">
            <a:xfrm>
              <a:off x="5017" y="2162"/>
              <a:ext cx="107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Непрограммные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2026 год- 328 644,00 руб</a:t>
              </a:r>
              <a:r>
                <a:rPr lang="ru-RU" altLang="ru-RU" sz="1400" b="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2027 год–514 164,30 руб</a:t>
              </a:r>
              <a:r>
                <a:rPr lang="ru-RU" altLang="ru-RU" sz="1400" b="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0" u="non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2028 год–713 926,85 руб.</a:t>
              </a:r>
              <a:endParaRPr lang="ru-RU" altLang="ru-RU" sz="1400" b="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22" name="AutoShape 59"/>
          <p:cNvSpPr>
            <a:spLocks noChangeArrowheads="1"/>
          </p:cNvSpPr>
          <p:nvPr/>
        </p:nvSpPr>
        <p:spPr bwMode="auto">
          <a:xfrm>
            <a:off x="381000" y="228600"/>
            <a:ext cx="8610600" cy="1447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Ароматновского </a:t>
            </a:r>
            <a:r>
              <a:rPr lang="ru-RU" altLang="ru-RU" sz="24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altLang="ru-RU" sz="24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Белогорского </a:t>
            </a:r>
            <a:r>
              <a:rPr lang="ru-RU" altLang="ru-RU" sz="24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br>
              <a:rPr lang="ru-RU" altLang="ru-RU" sz="24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i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и на плановый период 2027 и 2028  годов</a:t>
            </a:r>
            <a:endParaRPr lang="ru-RU" altLang="ru-RU" sz="2400" i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AutoShape 63"/>
          <p:cNvSpPr>
            <a:spLocks noChangeArrowheads="1"/>
          </p:cNvSpPr>
          <p:nvPr/>
        </p:nvSpPr>
        <p:spPr bwMode="auto">
          <a:xfrm>
            <a:off x="3886200" y="36576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0" u="none" dirty="0" smtClean="0">
                <a:solidFill>
                  <a:srgbClr val="FFFF66"/>
                </a:solidFill>
              </a:rPr>
              <a:t>Дефицит бюджета 0руб.</a:t>
            </a:r>
            <a:endParaRPr lang="ru-RU" altLang="ru-RU" sz="1600" b="0" u="none" dirty="0">
              <a:solidFill>
                <a:srgbClr val="FFFF66"/>
              </a:solidFill>
            </a:endParaRPr>
          </a:p>
        </p:txBody>
      </p:sp>
      <p:pic>
        <p:nvPicPr>
          <p:cNvPr id="9225" name="Picture 64" descr="1394620137_money_2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0122"/>
            <a:ext cx="213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9" name="Равно 9248"/>
          <p:cNvSpPr/>
          <p:nvPr/>
        </p:nvSpPr>
        <p:spPr bwMode="auto">
          <a:xfrm>
            <a:off x="4038600" y="3974089"/>
            <a:ext cx="1981200" cy="9144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880982952"/>
              </p:ext>
            </p:extLst>
          </p:nvPr>
        </p:nvGraphicFramePr>
        <p:xfrm>
          <a:off x="2953615" y="1066800"/>
          <a:ext cx="5047385" cy="42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538"/>
            <a:ext cx="7467600" cy="1287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sp>
        <p:nvSpPr>
          <p:cNvPr id="10244" name="AutoShape 60"/>
          <p:cNvSpPr>
            <a:spLocks noChangeArrowheads="1"/>
          </p:cNvSpPr>
          <p:nvPr/>
        </p:nvSpPr>
        <p:spPr bwMode="auto">
          <a:xfrm>
            <a:off x="457200" y="152400"/>
            <a:ext cx="8001000" cy="1066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i="1" u="none" dirty="0">
                <a:solidFill>
                  <a:schemeClr val="tx2"/>
                </a:solidFill>
              </a:rPr>
              <a:t>ДОХОДЫ БЮДЖЕТА </a:t>
            </a:r>
            <a:br>
              <a:rPr lang="ru-RU" altLang="ru-RU" sz="2000" i="1" u="none" dirty="0">
                <a:solidFill>
                  <a:schemeClr val="tx2"/>
                </a:solidFill>
              </a:rPr>
            </a:br>
            <a:r>
              <a:rPr lang="ru-RU" altLang="ru-RU" sz="2000" i="1" u="none" dirty="0" smtClean="0">
                <a:solidFill>
                  <a:schemeClr val="tx2"/>
                </a:solidFill>
              </a:rPr>
              <a:t>Ароматновского</a:t>
            </a:r>
            <a:r>
              <a:rPr lang="ru-RU" altLang="ru-RU" sz="2000" i="1" u="none" dirty="0">
                <a:solidFill>
                  <a:schemeClr val="tx2"/>
                </a:solidFill>
              </a:rPr>
              <a:t> </a:t>
            </a:r>
            <a:r>
              <a:rPr lang="ru-RU" altLang="ru-RU" sz="2000" i="1" u="none" dirty="0" smtClean="0">
                <a:solidFill>
                  <a:schemeClr val="tx2"/>
                </a:solidFill>
              </a:rPr>
              <a:t>сельского </a:t>
            </a:r>
            <a:r>
              <a:rPr lang="ru-RU" altLang="ru-RU" sz="2000" i="1" u="none" dirty="0">
                <a:solidFill>
                  <a:schemeClr val="tx2"/>
                </a:solidFill>
              </a:rPr>
              <a:t>поселения </a:t>
            </a:r>
            <a:r>
              <a:rPr lang="ru-RU" altLang="ru-RU" sz="2000" i="1" u="none" dirty="0" smtClean="0">
                <a:solidFill>
                  <a:schemeClr val="tx2"/>
                </a:solidFill>
              </a:rPr>
              <a:t>на 2026 год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i="1" u="none" dirty="0">
                <a:solidFill>
                  <a:schemeClr val="tx2"/>
                </a:solidFill>
              </a:rPr>
              <a:t>н</a:t>
            </a:r>
            <a:r>
              <a:rPr lang="ru-RU" altLang="ru-RU" sz="2000" i="1" u="none" dirty="0" smtClean="0">
                <a:solidFill>
                  <a:schemeClr val="tx2"/>
                </a:solidFill>
              </a:rPr>
              <a:t>а плановый период 2027 и 2028 годов (</a:t>
            </a:r>
            <a:r>
              <a:rPr lang="ru-RU" altLang="ru-RU" sz="2000" i="1" u="none" dirty="0" err="1" smtClean="0">
                <a:solidFill>
                  <a:schemeClr val="tx2"/>
                </a:solidFill>
              </a:rPr>
              <a:t>тыс.руб</a:t>
            </a:r>
            <a:r>
              <a:rPr lang="ru-RU" altLang="ru-RU" sz="2000" i="1" u="none" dirty="0" smtClean="0">
                <a:solidFill>
                  <a:schemeClr val="tx2"/>
                </a:solidFill>
              </a:rPr>
              <a:t>)</a:t>
            </a:r>
            <a:endParaRPr lang="ru-RU" altLang="ru-RU" sz="2000" i="1" u="none" dirty="0">
              <a:solidFill>
                <a:schemeClr val="tx2"/>
              </a:solidFill>
            </a:endParaRPr>
          </a:p>
        </p:txBody>
      </p:sp>
      <p:sp>
        <p:nvSpPr>
          <p:cNvPr id="10246" name="AutoShape 62"/>
          <p:cNvSpPr>
            <a:spLocks noChangeArrowheads="1"/>
          </p:cNvSpPr>
          <p:nvPr/>
        </p:nvSpPr>
        <p:spPr bwMode="auto">
          <a:xfrm>
            <a:off x="7162800" y="1676687"/>
            <a:ext cx="1905000" cy="126855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cap="rnd">
            <a:solidFill>
              <a:schemeClr val="tx1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0" u="none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2026-     1 359,5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2027 </a:t>
            </a:r>
            <a:r>
              <a:rPr lang="ru-RU" altLang="ru-RU" sz="1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1 284,5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  1 234,9</a:t>
            </a:r>
            <a:endParaRPr lang="ru-RU" altLang="ru-RU" sz="16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AutoShape 65"/>
          <p:cNvSpPr>
            <a:spLocks noChangeArrowheads="1"/>
          </p:cNvSpPr>
          <p:nvPr/>
        </p:nvSpPr>
        <p:spPr bwMode="auto">
          <a:xfrm>
            <a:off x="889288" y="1291936"/>
            <a:ext cx="2668731" cy="8901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rnd" cmpd="dbl">
            <a:solidFill>
              <a:srgbClr val="000000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lang="ru-RU" altLang="ru-RU" sz="12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2026 –1 215,5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1 320,0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1 423,0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AutoShape 66"/>
          <p:cNvSpPr>
            <a:spLocks noChangeArrowheads="1"/>
          </p:cNvSpPr>
          <p:nvPr/>
        </p:nvSpPr>
        <p:spPr bwMode="auto">
          <a:xfrm>
            <a:off x="535500" y="3556289"/>
            <a:ext cx="2194214" cy="8572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rnd">
            <a:solidFill>
              <a:srgbClr val="000000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616,8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678,5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–746,4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000" b="0" i="1" u="none" dirty="0"/>
          </a:p>
        </p:txBody>
      </p:sp>
      <p:sp>
        <p:nvSpPr>
          <p:cNvPr id="10251" name="AutoShape 70"/>
          <p:cNvSpPr>
            <a:spLocks noChangeArrowheads="1"/>
          </p:cNvSpPr>
          <p:nvPr/>
        </p:nvSpPr>
        <p:spPr bwMode="auto">
          <a:xfrm>
            <a:off x="3733800" y="5781676"/>
            <a:ext cx="2590800" cy="100012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b="0" u="none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u="none" dirty="0"/>
              <a:t>Доходы </a:t>
            </a:r>
            <a:r>
              <a:rPr lang="ru-RU" altLang="ru-RU" sz="1200" u="none" dirty="0" smtClean="0"/>
              <a:t>получаемые в виде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u="none" dirty="0" smtClean="0"/>
              <a:t> арендной платы за землю </a:t>
            </a:r>
            <a:endParaRPr lang="ru-RU" altLang="ru-RU" sz="1200" u="none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u="none" dirty="0" smtClean="0"/>
              <a:t>2026– 1 558,6</a:t>
            </a:r>
            <a:endParaRPr lang="ru-RU" altLang="ru-RU" sz="1000" b="0" u="none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u="none" dirty="0" smtClean="0"/>
              <a:t>  2027 – 1 620,9</a:t>
            </a:r>
            <a:endParaRPr lang="ru-RU" altLang="ru-RU" sz="1000" b="0" u="none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u="none" dirty="0" smtClean="0"/>
              <a:t>2028 –1 685,8</a:t>
            </a:r>
            <a:endParaRPr lang="ru-RU" altLang="ru-RU" sz="1000" b="0" u="none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000" b="0" u="none" dirty="0"/>
          </a:p>
        </p:txBody>
      </p:sp>
      <p:sp>
        <p:nvSpPr>
          <p:cNvPr id="10253" name="AutoShape 72"/>
          <p:cNvSpPr>
            <a:spLocks noChangeArrowheads="1"/>
          </p:cNvSpPr>
          <p:nvPr/>
        </p:nvSpPr>
        <p:spPr bwMode="auto">
          <a:xfrm>
            <a:off x="457200" y="2438400"/>
            <a:ext cx="2743200" cy="962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>
            <a:solidFill>
              <a:schemeClr val="tx1"/>
            </a:solidFill>
            <a:prstDash val="solid"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400" b="0" u="none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2,6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2,8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3,0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b="0" u="none" dirty="0"/>
          </a:p>
        </p:txBody>
      </p:sp>
      <p:sp>
        <p:nvSpPr>
          <p:cNvPr id="10247" name="AutoShape 63"/>
          <p:cNvSpPr>
            <a:spLocks noChangeArrowheads="1"/>
          </p:cNvSpPr>
          <p:nvPr/>
        </p:nvSpPr>
        <p:spPr bwMode="auto">
          <a:xfrm>
            <a:off x="6705600" y="5257800"/>
            <a:ext cx="2209800" cy="1023938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cap="rnd">
            <a:solidFill>
              <a:srgbClr val="000000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осуществление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первичного воинского учета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1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579,7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1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644,9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altLang="ru-RU" sz="1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817,0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2202" y="4562969"/>
            <a:ext cx="2651413" cy="954232"/>
          </a:xfrm>
          <a:prstGeom prst="roundRect">
            <a:avLst/>
          </a:prstGeom>
          <a:solidFill>
            <a:srgbClr val="FFFF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– 6,200</a:t>
            </a:r>
            <a:endParaRPr lang="ru-RU" altLang="ru-RU" sz="1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2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– 6,500</a:t>
            </a: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2028 – 7,000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05600" y="3276599"/>
            <a:ext cx="2209800" cy="17634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сельских поселений (полномочия в сфере административной ответственности)</a:t>
            </a:r>
          </a:p>
          <a:p>
            <a:pPr algn="ctr"/>
            <a:r>
              <a:rPr lang="ru-RU" sz="1200" b="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2026-1,3</a:t>
            </a:r>
          </a:p>
          <a:p>
            <a:pPr algn="ctr"/>
            <a:r>
              <a:rPr lang="ru-RU" sz="1200" b="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2027 -1,3</a:t>
            </a:r>
          </a:p>
          <a:p>
            <a:pPr algn="ctr"/>
            <a:r>
              <a:rPr lang="ru-RU" sz="1200" b="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2028-1,3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500" y="5715000"/>
            <a:ext cx="2194214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algn="ctr"/>
            <a:r>
              <a:rPr lang="ru-RU" sz="1200" b="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2026- 1821,5</a:t>
            </a:r>
          </a:p>
          <a:p>
            <a:pPr algn="ctr"/>
            <a:r>
              <a:rPr lang="ru-RU" sz="1200" b="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2027- 1 891,7</a:t>
            </a:r>
          </a:p>
          <a:p>
            <a:pPr algn="ctr"/>
            <a:r>
              <a:rPr lang="ru-RU" sz="1200" b="0" u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2028- 1 965,0</a:t>
            </a:r>
            <a:endParaRPr lang="ru-RU" sz="12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33800" y="4953001"/>
            <a:ext cx="2766581" cy="761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sz="900" u="none" dirty="0">
                <a:solidFill>
                  <a:prstClr val="black"/>
                </a:solidFill>
                <a:latin typeface="Arial" panose="020B0604020202020204" pitchFamily="34" charset="0"/>
              </a:rPr>
              <a:t>Доходы получаемые в виде</a:t>
            </a:r>
          </a:p>
          <a:p>
            <a:pPr lvl="0"/>
            <a:r>
              <a:rPr lang="ru-RU" altLang="ru-RU" sz="900" u="none" dirty="0">
                <a:solidFill>
                  <a:prstClr val="black"/>
                </a:solidFill>
                <a:latin typeface="Arial" panose="020B0604020202020204" pitchFamily="34" charset="0"/>
              </a:rPr>
              <a:t> арендной платы за землю </a:t>
            </a:r>
            <a:endParaRPr lang="ru-RU" altLang="ru-RU" sz="900" u="none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r>
              <a:rPr lang="ru-RU" altLang="ru-RU" sz="900" u="none" dirty="0" smtClean="0">
                <a:solidFill>
                  <a:prstClr val="black"/>
                </a:solidFill>
                <a:latin typeface="Arial" panose="020B0604020202020204" pitchFamily="34" charset="0"/>
              </a:rPr>
              <a:t>2026 – 581,5</a:t>
            </a:r>
          </a:p>
          <a:p>
            <a:pPr lvl="0"/>
            <a:r>
              <a:rPr lang="ru-RU" altLang="ru-RU" sz="900" u="none" dirty="0" smtClean="0">
                <a:solidFill>
                  <a:prstClr val="black"/>
                </a:solidFill>
                <a:latin typeface="Arial" panose="020B0604020202020204" pitchFamily="34" charset="0"/>
              </a:rPr>
              <a:t>2027-  604,8</a:t>
            </a:r>
          </a:p>
          <a:p>
            <a:pPr lvl="0"/>
            <a:r>
              <a:rPr lang="ru-RU" altLang="ru-RU" sz="900" u="none" dirty="0" smtClean="0">
                <a:solidFill>
                  <a:prstClr val="black"/>
                </a:solidFill>
                <a:latin typeface="Arial" panose="020B0604020202020204" pitchFamily="34" charset="0"/>
              </a:rPr>
              <a:t>2028-  629,0</a:t>
            </a:r>
            <a:endParaRPr lang="ru-RU" altLang="ru-RU" sz="900" u="non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АЛИНА\Desktop\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22311" y="228600"/>
            <a:ext cx="8229600" cy="5851525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добровольные и безвозмездные поступления денежных средств, материалов, основных средств и других активов от юридических и физических лиц.</a:t>
            </a:r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650911" y="1295400"/>
            <a:ext cx="7772400" cy="7620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9144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273050" lvl="0" indent="-273050" algn="just" eaLnBrk="1" hangingPunct="1">
              <a:spcBef>
                <a:spcPts val="575"/>
              </a:spcBef>
              <a:buClr>
                <a:srgbClr val="FF388C"/>
              </a:buClr>
              <a:buSzPct val="85000"/>
            </a:pPr>
            <a:r>
              <a:rPr lang="ru-RU" altLang="ru-RU" sz="2600" b="0" u="none" dirty="0">
                <a:solidFill>
                  <a:prstClr val="black"/>
                </a:solidFill>
                <a:latin typeface="Cambria" panose="02040503050406030204"/>
                <a:ea typeface="+mn-ea"/>
                <a:cs typeface="+mn-cs"/>
              </a:rPr>
              <a:t> </a:t>
            </a:r>
            <a:r>
              <a:rPr lang="ru-RU" altLang="ru-RU" sz="1800" i="1" u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800" b="0" u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это денежные средства, перечисляемые из одного бюджета бюджетной системы Российской Федерации другому</a:t>
            </a:r>
            <a:r>
              <a:rPr lang="ru-RU" altLang="ru-RU" sz="1800" b="0" u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altLang="ru-RU" sz="1800" b="0" u="none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8017" y="2183190"/>
          <a:ext cx="8358188" cy="4424439"/>
        </p:xfrm>
        <a:graphic>
          <a:graphicData uri="http://schemas.openxmlformats.org/drawingml/2006/table">
            <a:tbl>
              <a:tblPr firstRow="1" bandRow="1"/>
              <a:tblGrid>
                <a:gridCol w="3190726"/>
                <a:gridCol w="5167462"/>
              </a:tblGrid>
              <a:tr h="636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/>
                    </a:solidFill>
                  </a:tcPr>
                </a:tc>
              </a:tr>
              <a:tr h="1036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(от лат. «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Dotatio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дар, пожертвование)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b="0" u="none" dirty="0" smtClean="0"/>
                        <a:t>межбюджетные трансферты, предоставляемые на безвозмездной и безвозвратной основе без установления 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b="0" u="none" dirty="0" smtClean="0"/>
                        <a:t>направлений и (или) условий их использования</a:t>
                      </a:r>
                      <a:endParaRPr lang="ru-RU" altLang="ru-RU" sz="1600" b="0" u="none" dirty="0"/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>
                        <a:tint val="40000"/>
                      </a:srgbClr>
                    </a:solidFill>
                  </a:tcPr>
                </a:tc>
              </a:tr>
              <a:tr h="1752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(от лат. «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Subvenire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приходить на помощь)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b="0" u="none" dirty="0" smtClean="0"/>
                        <a:t>бюджетные </a:t>
                      </a:r>
                      <a:r>
                        <a:rPr lang="ru-RU" altLang="ru-RU" sz="1600" b="0" u="none" dirty="0" err="1" smtClean="0"/>
                        <a:t>средства,предоставляемые</a:t>
                      </a:r>
                      <a:r>
                        <a:rPr lang="ru-RU" altLang="ru-RU" sz="1600" b="0" u="none" dirty="0" smtClean="0"/>
                        <a:t> бюджету другого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b="0" u="none" dirty="0" smtClean="0"/>
                        <a:t>уровня бюджетной системы РФ на безвозмездной и безвозвратной основах на осуществление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b="0" u="none" dirty="0" smtClean="0"/>
                        <a:t>определенных целевых расходов, возникающих при выполнении полномочий РФ, переданных для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b="0" u="none" dirty="0" smtClean="0"/>
                        <a:t>осуществления органам государственной власти другого</a:t>
                      </a:r>
                    </a:p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b="0" u="none" dirty="0" smtClean="0"/>
                        <a:t>уровня бюджетной системы РФ</a:t>
                      </a:r>
                      <a:endParaRPr lang="ru-RU" altLang="ru-RU" sz="1600" b="0" u="none" dirty="0"/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>
                        <a:tint val="20000"/>
                      </a:srgbClr>
                    </a:solidFill>
                  </a:tcPr>
                </a:tc>
              </a:tr>
              <a:tr h="949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(от лат. «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Subsidium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поддержка)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 panose="02020502060401020303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условиях долевого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других бюджетов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88C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52400"/>
            <a:ext cx="9144000" cy="685799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323850"/>
            <a:ext cx="8153400" cy="12439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226820" algn="l"/>
                <a:tab pos="2562860" algn="l"/>
                <a:tab pos="4710430" algn="l"/>
                <a:tab pos="6074410" algn="l"/>
              </a:tabLst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/>
            </a:r>
            <a:b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</a:b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Расходы</a:t>
            </a:r>
            <a:r>
              <a:rPr lang="ru-RU"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  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бюджета</a:t>
            </a:r>
            <a:r>
              <a:rPr lang="ru-RU"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  Ароматновского 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сельского</a:t>
            </a:r>
            <a:r>
              <a:rPr lang="ru-RU"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 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поселения</a:t>
            </a:r>
            <a:endParaRPr sz="2000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Mistral"/>
            </a:endParaRPr>
          </a:p>
          <a:p>
            <a:pPr algn="ctr">
              <a:lnSpc>
                <a:spcPct val="100000"/>
              </a:lnSpc>
              <a:tabLst>
                <a:tab pos="440690" algn="l"/>
                <a:tab pos="1749425" algn="l"/>
                <a:tab pos="2024380" algn="l"/>
                <a:tab pos="3819525" algn="l"/>
                <a:tab pos="5479415" algn="l"/>
              </a:tabLst>
            </a:pPr>
            <a:r>
              <a:rPr lang="ru-RU" sz="2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п</a:t>
            </a:r>
            <a:r>
              <a:rPr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о</a:t>
            </a:r>
            <a:r>
              <a:rPr lang="ru-RU"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 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разделам</a:t>
            </a:r>
            <a:r>
              <a:rPr sz="2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	и	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подра</a:t>
            </a:r>
            <a:r>
              <a:rPr lang="ru-RU" sz="2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з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делам</a:t>
            </a:r>
            <a:r>
              <a:rPr lang="ru-RU"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 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бюджетной</a:t>
            </a:r>
            <a:r>
              <a:rPr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 </a:t>
            </a:r>
            <a:r>
              <a:rPr lang="ru-RU" sz="2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к</a:t>
            </a:r>
            <a:r>
              <a:rPr sz="2000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>лассификации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  <a:t/>
            </a:r>
            <a:b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Mistral"/>
              </a:rPr>
            </a:br>
            <a:endParaRPr sz="20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Mistr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6186265"/>
              </p:ext>
            </p:extLst>
          </p:nvPr>
        </p:nvGraphicFramePr>
        <p:xfrm>
          <a:off x="1066800" y="2209801"/>
          <a:ext cx="7619999" cy="394890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10174"/>
                <a:gridCol w="1373546"/>
                <a:gridCol w="1373546"/>
                <a:gridCol w="1362733"/>
              </a:tblGrid>
              <a:tr h="12369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/>
                    </a:p>
                    <a:p>
                      <a:pPr marL="388620" marR="368300" indent="454025">
                        <a:lnSpc>
                          <a:spcPct val="100699"/>
                        </a:lnSpc>
                        <a:spcBef>
                          <a:spcPts val="805"/>
                        </a:spcBef>
                      </a:pPr>
                      <a:r>
                        <a:rPr sz="14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Расходы </a:t>
                      </a:r>
                      <a:r>
                        <a:rPr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</a:t>
                      </a:r>
                      <a:r>
                        <a:rPr sz="1400" spc="-9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sz="14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разделам  бюджетной</a:t>
                      </a:r>
                      <a:r>
                        <a:rPr sz="1400" spc="-75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sz="14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классификации</a:t>
                      </a:r>
                      <a:endParaRPr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414780">
                        <a:lnSpc>
                          <a:spcPts val="1605"/>
                        </a:lnSpc>
                      </a:pPr>
                      <a:r>
                        <a:rPr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Проект</a:t>
                      </a:r>
                      <a:r>
                        <a:rPr sz="1400" spc="-15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sz="14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бюджета</a:t>
                      </a:r>
                      <a:endParaRPr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9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57225">
                        <a:lnSpc>
                          <a:spcPts val="1590"/>
                        </a:lnSpc>
                      </a:pPr>
                      <a:r>
                        <a:rPr lang="ru-RU" sz="1400" spc="-5" dirty="0" smtClean="0"/>
                        <a:t>2026</a:t>
                      </a:r>
                    </a:p>
                    <a:p>
                      <a:pPr marL="657225">
                        <a:lnSpc>
                          <a:spcPts val="1590"/>
                        </a:lnSpc>
                      </a:pPr>
                      <a:r>
                        <a:rPr lang="ru-RU" sz="1400" spc="-5" baseline="0" dirty="0" smtClean="0"/>
                        <a:t>год</a:t>
                      </a:r>
                      <a:endParaRPr sz="1400" dirty="0"/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ts val="1590"/>
                        </a:lnSpc>
                      </a:pPr>
                      <a:r>
                        <a:rPr lang="ru-RU" sz="1400" spc="-5" dirty="0" smtClean="0"/>
                        <a:t>202</a:t>
                      </a:r>
                      <a:r>
                        <a:rPr lang="ru-RU" sz="1400" spc="-5" baseline="0" dirty="0" smtClean="0"/>
                        <a:t>7</a:t>
                      </a:r>
                      <a:r>
                        <a:rPr lang="ru-RU" sz="1400" spc="-5" dirty="0" smtClean="0"/>
                        <a:t>год</a:t>
                      </a: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58495">
                        <a:lnSpc>
                          <a:spcPts val="1590"/>
                        </a:lnSpc>
                      </a:pPr>
                      <a:r>
                        <a:rPr lang="ru-RU" sz="1400" spc="-5" dirty="0" smtClean="0"/>
                        <a:t>2028</a:t>
                      </a:r>
                      <a:r>
                        <a:rPr lang="ru-RU" sz="1400" spc="-5" baseline="0" dirty="0" smtClean="0"/>
                        <a:t>год</a:t>
                      </a:r>
                      <a:endParaRPr sz="1400" dirty="0"/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</a:tr>
              <a:tr h="211892">
                <a:tc>
                  <a:txBody>
                    <a:bodyPr/>
                    <a:lstStyle/>
                    <a:p>
                      <a:pPr marL="527050">
                        <a:lnSpc>
                          <a:spcPts val="1605"/>
                        </a:lnSpc>
                      </a:pPr>
                      <a:r>
                        <a:rPr sz="14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числе: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0" algn="l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7 743,2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1185" algn="l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8055,9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1185" algn="l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8512,3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4 076,2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4 089,9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4 097,5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579,7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644,9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>
                    <a:solidFill>
                      <a:srgbClr val="FFC0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2 663,3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2 661,9</a:t>
                      </a: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2 739,1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2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кинематография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</a:tr>
              <a:tr h="26215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marL="12700" algn="l">
                        <a:lnSpc>
                          <a:spcPts val="165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</a:tr>
              <a:tr h="21250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185,2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384,7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620000" y="3248309"/>
            <a:ext cx="791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(тыс.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руб.)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14"/>
          <p:cNvSpPr/>
          <p:nvPr/>
        </p:nvSpPr>
        <p:spPr>
          <a:xfrm>
            <a:off x="0" y="914400"/>
            <a:ext cx="1981200" cy="2914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91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5859" y="-14111"/>
            <a:ext cx="9167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AutoShape 22" descr="1630-f6b244b6c1bc88720d00d0ae628ec0d42a41f7be"/>
          <p:cNvSpPr>
            <a:spLocks noChangeArrowheads="1"/>
          </p:cNvSpPr>
          <p:nvPr/>
        </p:nvSpPr>
        <p:spPr bwMode="auto">
          <a:xfrm>
            <a:off x="381000" y="381000"/>
            <a:ext cx="8305800" cy="5334000"/>
          </a:xfrm>
          <a:prstGeom prst="roundRect">
            <a:avLst>
              <a:gd name="adj" fmla="val 16667"/>
            </a:avLst>
          </a:prstGeom>
          <a:noFill/>
          <a:ln w="63500" cap="rnd">
            <a:noFill/>
            <a:prstDash val="sysDot"/>
            <a:round/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</a:t>
            </a:r>
          </a:p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</a:p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И 2028 ГОДОВ </a:t>
            </a:r>
          </a:p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АРОМАТНОВСКОГО СЕЛЬСКОГО</a:t>
            </a:r>
          </a:p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 </a:t>
            </a:r>
          </a:p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БЕЛОГОРСКОГО РАЙОНА </a:t>
            </a:r>
          </a:p>
          <a:p>
            <a:pPr>
              <a:defRPr/>
            </a:pPr>
            <a:r>
              <a:rPr lang="ru-RU" sz="400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</a:t>
            </a:r>
            <a:endParaRPr lang="ru-RU" sz="4000" i="1" u="none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1516801" y="0"/>
            <a:ext cx="10660801" cy="69349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/>
          <p:nvPr/>
        </p:nvSpPr>
        <p:spPr>
          <a:xfrm>
            <a:off x="4160520" y="1807464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2984"/>
                </a:moveTo>
                <a:lnTo>
                  <a:pt x="0" y="56387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537210" y="419480"/>
            <a:ext cx="3505199" cy="6096000"/>
          </a:xfrm>
          <a:custGeom>
            <a:avLst/>
            <a:gdLst/>
            <a:ahLst/>
            <a:cxnLst/>
            <a:rect l="l" t="t" r="r" b="b"/>
            <a:pathLst>
              <a:path w="3505200" h="6096000">
                <a:moveTo>
                  <a:pt x="3505200" y="0"/>
                </a:moveTo>
                <a:lnTo>
                  <a:pt x="0" y="0"/>
                </a:lnTo>
                <a:lnTo>
                  <a:pt x="0" y="6096000"/>
                </a:lnTo>
                <a:lnTo>
                  <a:pt x="3067050" y="6096000"/>
                </a:lnTo>
                <a:lnTo>
                  <a:pt x="3505200" y="5657850"/>
                </a:lnTo>
                <a:lnTo>
                  <a:pt x="350520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93645" y="6128710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150" y="0"/>
                </a:moveTo>
                <a:lnTo>
                  <a:pt x="87629" y="87629"/>
                </a:lnTo>
                <a:lnTo>
                  <a:pt x="0" y="438150"/>
                </a:lnTo>
                <a:lnTo>
                  <a:pt x="438150" y="0"/>
                </a:lnTo>
                <a:close/>
              </a:path>
            </a:pathLst>
          </a:custGeom>
          <a:solidFill>
            <a:srgbClr val="52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573405" y="457960"/>
            <a:ext cx="3505200" cy="6108900"/>
          </a:xfrm>
          <a:custGeom>
            <a:avLst/>
            <a:gdLst/>
            <a:ahLst/>
            <a:cxnLst/>
            <a:rect l="l" t="t" r="r" b="b"/>
            <a:pathLst>
              <a:path w="3505200" h="6096000">
                <a:moveTo>
                  <a:pt x="3067050" y="6096000"/>
                </a:moveTo>
                <a:lnTo>
                  <a:pt x="3154679" y="5745480"/>
                </a:lnTo>
                <a:lnTo>
                  <a:pt x="3505200" y="5657850"/>
                </a:lnTo>
                <a:lnTo>
                  <a:pt x="3067050" y="6096000"/>
                </a:lnTo>
                <a:lnTo>
                  <a:pt x="0" y="6096000"/>
                </a:lnTo>
                <a:lnTo>
                  <a:pt x="0" y="0"/>
                </a:lnTo>
                <a:lnTo>
                  <a:pt x="3505200" y="0"/>
                </a:lnTo>
                <a:lnTo>
                  <a:pt x="3505200" y="565785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-304800" y="1752600"/>
            <a:ext cx="296799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4680" marR="5080" indent="-602615">
              <a:lnSpc>
                <a:spcPct val="100000"/>
              </a:lnSpc>
              <a:spcBef>
                <a:spcPts val="105"/>
              </a:spcBef>
            </a:pPr>
            <a:r>
              <a:rPr sz="2800" i="1" dirty="0">
                <a:latin typeface="Arial"/>
                <a:cs typeface="Arial"/>
              </a:rPr>
              <a:t>Распр</a:t>
            </a:r>
            <a:r>
              <a:rPr sz="2800" i="1" spc="-45" dirty="0">
                <a:latin typeface="Arial"/>
                <a:cs typeface="Arial"/>
              </a:rPr>
              <a:t>е</a:t>
            </a:r>
            <a:r>
              <a:rPr sz="2800" i="1" dirty="0">
                <a:latin typeface="Arial"/>
                <a:cs typeface="Arial"/>
              </a:rPr>
              <a:t>д</a:t>
            </a:r>
            <a:r>
              <a:rPr sz="2800" i="1" spc="-110" dirty="0">
                <a:latin typeface="Arial"/>
                <a:cs typeface="Arial"/>
              </a:rPr>
              <a:t>е</a:t>
            </a:r>
            <a:r>
              <a:rPr sz="2800" i="1" dirty="0">
                <a:latin typeface="Arial"/>
                <a:cs typeface="Arial"/>
              </a:rPr>
              <a:t>ление  </a:t>
            </a:r>
            <a:r>
              <a:rPr sz="2800" i="1" spc="-20" dirty="0">
                <a:latin typeface="Arial"/>
                <a:cs typeface="Arial"/>
              </a:rPr>
              <a:t>расходов</a:t>
            </a:r>
            <a:endParaRPr sz="2800" dirty="0">
              <a:latin typeface="Arial"/>
              <a:cs typeface="Arial"/>
            </a:endParaRPr>
          </a:p>
          <a:p>
            <a:pPr marL="443865" marR="329565" indent="126364" algn="just">
              <a:lnSpc>
                <a:spcPct val="100000"/>
              </a:lnSpc>
            </a:pPr>
            <a:r>
              <a:rPr sz="2800" i="1" spc="-10" dirty="0">
                <a:latin typeface="Arial"/>
                <a:cs typeface="Arial"/>
              </a:rPr>
              <a:t>бюджета  </a:t>
            </a:r>
            <a:r>
              <a:rPr sz="2800" i="1" spc="-15" dirty="0" err="1">
                <a:latin typeface="Arial"/>
                <a:cs typeface="Arial"/>
              </a:rPr>
              <a:t>поселения</a:t>
            </a:r>
            <a:r>
              <a:rPr sz="2800" i="1" spc="-15" dirty="0">
                <a:latin typeface="Arial"/>
                <a:cs typeface="Arial"/>
              </a:rPr>
              <a:t>  </a:t>
            </a:r>
            <a:r>
              <a:rPr sz="3200" i="1" dirty="0" smtClean="0">
                <a:latin typeface="Arial"/>
                <a:cs typeface="Arial"/>
              </a:rPr>
              <a:t>в</a:t>
            </a:r>
            <a:r>
              <a:rPr sz="3200" i="1" spc="-10" dirty="0" smtClean="0">
                <a:latin typeface="Arial"/>
                <a:cs typeface="Arial"/>
              </a:rPr>
              <a:t>20</a:t>
            </a:r>
            <a:r>
              <a:rPr lang="ru-RU" sz="3200" i="1" spc="-10" dirty="0" smtClean="0">
                <a:latin typeface="Arial"/>
                <a:cs typeface="Arial"/>
              </a:rPr>
              <a:t>26 </a:t>
            </a:r>
            <a:r>
              <a:rPr sz="3200" i="1" spc="-20" dirty="0" err="1" smtClean="0">
                <a:latin typeface="Arial"/>
                <a:cs typeface="Arial"/>
              </a:rPr>
              <a:t>году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472985001"/>
              </p:ext>
            </p:extLst>
          </p:nvPr>
        </p:nvGraphicFramePr>
        <p:xfrm>
          <a:off x="2931795" y="1524000"/>
          <a:ext cx="621220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465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i="1" u="sng" smtClean="0">
                <a:latin typeface="Candara" panose="020E0502030303020204" pitchFamily="34" charset="0"/>
              </a:rPr>
              <a:t/>
            </a:r>
            <a:br>
              <a:rPr lang="ru-RU" altLang="ru-RU" sz="4000" b="1" i="1" u="sng" smtClean="0">
                <a:latin typeface="Candara" panose="020E0502030303020204" pitchFamily="34" charset="0"/>
              </a:rPr>
            </a:br>
            <a:r>
              <a:rPr lang="ru-RU" altLang="ru-RU" sz="4000" b="1" i="1" u="sng" smtClean="0">
                <a:latin typeface="Candara" panose="020E0502030303020204" pitchFamily="34" charset="0"/>
              </a:rPr>
              <a:t/>
            </a:r>
            <a:br>
              <a:rPr lang="ru-RU" altLang="ru-RU" sz="4000" b="1" i="1" u="sng" smtClean="0">
                <a:latin typeface="Candara" panose="020E0502030303020204" pitchFamily="34" charset="0"/>
              </a:rPr>
            </a:br>
            <a:r>
              <a:rPr lang="ru-RU" altLang="ru-RU" sz="4000" b="1" i="1" u="sng" smtClean="0">
                <a:latin typeface="Candara" panose="020E0502030303020204" pitchFamily="34" charset="0"/>
              </a:rPr>
              <a:t/>
            </a:r>
            <a:br>
              <a:rPr lang="ru-RU" altLang="ru-RU" sz="4000" b="1" i="1" u="sng" smtClean="0">
                <a:latin typeface="Candara" panose="020E0502030303020204" pitchFamily="34" charset="0"/>
              </a:rPr>
            </a:br>
            <a:r>
              <a:rPr lang="ru-RU" altLang="ru-RU" sz="4000" b="1" i="1" u="sng" smtClean="0">
                <a:latin typeface="Candara" panose="020E0502030303020204" pitchFamily="34" charset="0"/>
              </a:rPr>
              <a:t/>
            </a:r>
            <a:br>
              <a:rPr lang="ru-RU" altLang="ru-RU" sz="4000" b="1" i="1" u="sng" smtClean="0">
                <a:latin typeface="Candara" panose="020E0502030303020204" pitchFamily="34" charset="0"/>
              </a:rPr>
            </a:br>
            <a:endParaRPr lang="ru-RU" altLang="ru-RU" sz="3200" b="1" smtClean="0"/>
          </a:p>
        </p:txBody>
      </p:sp>
      <p:sp>
        <p:nvSpPr>
          <p:cNvPr id="19459" name="AutoShape 12"/>
          <p:cNvSpPr>
            <a:spLocks noChangeArrowheads="1"/>
          </p:cNvSpPr>
          <p:nvPr/>
        </p:nvSpPr>
        <p:spPr bwMode="auto">
          <a:xfrm>
            <a:off x="304800" y="228600"/>
            <a:ext cx="8534400" cy="137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i="1" u="none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Муниципальная программа – это документ,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определяющий цели и задачи муниципальной политики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в определенной сфере, способы их достижения,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u="none"/>
              <a:t>примерные объемы используемых финансовых ресурсов.</a:t>
            </a:r>
            <a:br>
              <a:rPr lang="ru-RU" altLang="ru-RU" sz="1800" i="1" u="none"/>
            </a:br>
            <a:endParaRPr lang="ru-RU" altLang="ru-RU" sz="1800" i="1" u="none"/>
          </a:p>
        </p:txBody>
      </p:sp>
      <p:sp>
        <p:nvSpPr>
          <p:cNvPr id="19460" name="AutoShape 14"/>
          <p:cNvSpPr>
            <a:spLocks noChangeArrowheads="1"/>
          </p:cNvSpPr>
          <p:nvPr/>
        </p:nvSpPr>
        <p:spPr bwMode="auto">
          <a:xfrm>
            <a:off x="762000" y="1752600"/>
            <a:ext cx="76962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rou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i="1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 u="none"/>
              <a:t>Зачем формировать и исполнять бюджет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 u="none"/>
              <a:t>по программам?</a:t>
            </a:r>
            <a:r>
              <a:rPr lang="ru-RU" altLang="ru-RU" sz="2400" u="none">
                <a:solidFill>
                  <a:srgbClr val="0033CC"/>
                </a:solidFill>
              </a:rPr>
              <a:t/>
            </a:r>
            <a:br>
              <a:rPr lang="ru-RU" altLang="ru-RU" sz="2400" u="none">
                <a:solidFill>
                  <a:srgbClr val="0033CC"/>
                </a:solidFill>
              </a:rPr>
            </a:br>
            <a:endParaRPr lang="ru-RU" altLang="ru-RU" sz="2400" u="none">
              <a:solidFill>
                <a:srgbClr val="0033CC"/>
              </a:solidFill>
            </a:endParaRPr>
          </a:p>
        </p:txBody>
      </p:sp>
      <p:sp>
        <p:nvSpPr>
          <p:cNvPr id="19461" name="AutoShape 15"/>
          <p:cNvSpPr>
            <a:spLocks noChangeArrowheads="1"/>
          </p:cNvSpPr>
          <p:nvPr/>
        </p:nvSpPr>
        <p:spPr bwMode="auto">
          <a:xfrm>
            <a:off x="838200" y="3200400"/>
            <a:ext cx="21336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в целях </a:t>
            </a:r>
          </a:p>
          <a:p>
            <a:pPr algn="ctr" eaLnBrk="1" hangingPunct="1"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повышения </a:t>
            </a:r>
          </a:p>
          <a:p>
            <a:pPr algn="ctr" eaLnBrk="1" hangingPunct="1"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эффективности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результативности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бюджетных </a:t>
            </a:r>
          </a:p>
          <a:p>
            <a:pPr algn="ctr" eaLnBrk="1" hangingPunct="1"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расходов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0" u="none">
              <a:solidFill>
                <a:srgbClr val="0033CC"/>
              </a:solidFill>
            </a:endParaRPr>
          </a:p>
        </p:txBody>
      </p:sp>
      <p:sp>
        <p:nvSpPr>
          <p:cNvPr id="19462" name="AutoShape 16"/>
          <p:cNvSpPr>
            <a:spLocks noChangeArrowheads="1"/>
          </p:cNvSpPr>
          <p:nvPr/>
        </p:nvSpPr>
        <p:spPr bwMode="auto">
          <a:xfrm>
            <a:off x="3124200" y="3581400"/>
            <a:ext cx="2895600" cy="297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значения показателей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являются индикатором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по данному направлению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деятельности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сигнализируют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о плохом или хорошем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результате,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необходимости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принятия новых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решений</a:t>
            </a:r>
          </a:p>
        </p:txBody>
      </p:sp>
      <p:sp>
        <p:nvSpPr>
          <p:cNvPr id="19463" name="AutoShape 17"/>
          <p:cNvSpPr>
            <a:spLocks noChangeArrowheads="1"/>
          </p:cNvSpPr>
          <p:nvPr/>
        </p:nvSpPr>
        <p:spPr bwMode="auto">
          <a:xfrm>
            <a:off x="6172200" y="3276600"/>
            <a:ext cx="2209800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средства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направлены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достижение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заданного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0" u="none">
                <a:solidFill>
                  <a:srgbClr val="0033CC"/>
                </a:solidFill>
              </a:rPr>
              <a:t>результата</a:t>
            </a:r>
          </a:p>
        </p:txBody>
      </p:sp>
      <p:sp>
        <p:nvSpPr>
          <p:cNvPr id="19464" name="AutoShape 18"/>
          <p:cNvSpPr>
            <a:spLocks noChangeArrowheads="1"/>
          </p:cNvSpPr>
          <p:nvPr/>
        </p:nvSpPr>
        <p:spPr bwMode="auto">
          <a:xfrm>
            <a:off x="228600" y="2057400"/>
            <a:ext cx="457200" cy="3048000"/>
          </a:xfrm>
          <a:prstGeom prst="curvedRightArrow">
            <a:avLst>
              <a:gd name="adj1" fmla="val 133333"/>
              <a:gd name="adj2" fmla="val 266667"/>
              <a:gd name="adj3" fmla="val 33333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19465" name="AutoShape 20"/>
          <p:cNvSpPr>
            <a:spLocks noChangeArrowheads="1"/>
          </p:cNvSpPr>
          <p:nvPr/>
        </p:nvSpPr>
        <p:spPr bwMode="auto">
          <a:xfrm>
            <a:off x="8534400" y="1981200"/>
            <a:ext cx="457200" cy="3200400"/>
          </a:xfrm>
          <a:prstGeom prst="curvedLeftArrow">
            <a:avLst>
              <a:gd name="adj1" fmla="val 140000"/>
              <a:gd name="adj2" fmla="val 280000"/>
              <a:gd name="adj3" fmla="val 33333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  <p:sp>
        <p:nvSpPr>
          <p:cNvPr id="19466" name="AutoShape 21"/>
          <p:cNvSpPr>
            <a:spLocks noChangeArrowheads="1"/>
          </p:cNvSpPr>
          <p:nvPr/>
        </p:nvSpPr>
        <p:spPr bwMode="auto">
          <a:xfrm>
            <a:off x="4267200" y="2819400"/>
            <a:ext cx="609600" cy="762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667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802333"/>
              </p:ext>
            </p:extLst>
          </p:nvPr>
        </p:nvGraphicFramePr>
        <p:xfrm>
          <a:off x="990601" y="1207132"/>
          <a:ext cx="7924800" cy="464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361"/>
                <a:gridCol w="5229911"/>
                <a:gridCol w="898721"/>
                <a:gridCol w="661007"/>
                <a:gridCol w="685800"/>
              </a:tblGrid>
              <a:tr h="46677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№п</a:t>
                      </a:r>
                      <a:endParaRPr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/п</a:t>
                      </a:r>
                      <a:endParaRPr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49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sz="1200" b="1" spc="1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sz="1200" b="1" spc="-5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endParaRPr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sz="1200" b="1" spc="-5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endParaRPr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602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051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1" spc="-1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Обеспечение деятельности администрации  Ароматновского сельского поселения Белогорского района Республики  Крым по решению вопросов</a:t>
                      </a:r>
                      <a:r>
                        <a:rPr lang="ru-RU" sz="1100" b="0" i="1" spc="-1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местного значения переданных государственных полномочий</a:t>
                      </a:r>
                      <a:endParaRPr sz="11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4 058,5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4 061,8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4 069,3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01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296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b="0" i="1" spc="-15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r>
                        <a:rPr lang="ru-RU" sz="1100" b="0" i="1" spc="-15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b="0" i="1" spc="-5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100" b="0" i="1" spc="-5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b="0" i="1" spc="-15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Ароматновского сельского поселения Белогорского района республики Крым</a:t>
                      </a:r>
                      <a:endParaRPr sz="11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2 644,4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2 643,0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2 720,1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068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1" spc="-1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Участие в предупреждении и ликвидация</a:t>
                      </a:r>
                      <a:r>
                        <a:rPr lang="ru-RU" sz="1100" b="0" i="1" spc="-1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последствий чрезвычайных ситуаций в границах поселения, обеспечение пожарной безопасности муниципального образования Ароматновское сельское поселение Белогорского района Республик Крым</a:t>
                      </a:r>
                      <a:endParaRPr sz="11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50,0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87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Управление муниципальным имуществом муниципального образования Ароматновское сельское</a:t>
                      </a:r>
                      <a:r>
                        <a:rPr lang="ru-RU" sz="1100" b="0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поселение Белогорского района Республики Крым</a:t>
                      </a:r>
                      <a:endParaRPr sz="11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290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Содержание муниципального имущества, находящегося в собственности муниципального образования Ароматновское сельское поселение Белогорского района Республики Крым</a:t>
                      </a:r>
                      <a:endParaRPr sz="11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290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200" b="1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Осуществление первичного воинского учета муниципального образования Ароматновское сельское поселение Белогорского</a:t>
                      </a:r>
                      <a:r>
                        <a:rPr lang="ru-RU" sz="1100" b="0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района Республики Крым</a:t>
                      </a:r>
                      <a:endParaRPr sz="1100" b="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579,7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644,9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817,0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6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sz="1200" i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программных</a:t>
                      </a:r>
                      <a:r>
                        <a:rPr sz="1200" i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7 414,5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7541,7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7798,4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Программных расходов </a:t>
                      </a:r>
                      <a:r>
                        <a:rPr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общему объему расходов,</a:t>
                      </a:r>
                      <a:r>
                        <a:rPr sz="1200" i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sz="1200" i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непрограммных</a:t>
                      </a:r>
                      <a:r>
                        <a:rPr sz="1200" i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328,7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514,1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713,9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Непрограммных расходов </a:t>
                      </a:r>
                      <a:r>
                        <a:rPr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sz="1200" i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общему объему расходов,</a:t>
                      </a:r>
                      <a:r>
                        <a:rPr sz="1200" i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4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i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sz="1200" b="1" i="1" spc="-2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i="1" spc="-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7 743,2</a:t>
                      </a:r>
                      <a:endParaRPr sz="1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8055,9</a:t>
                      </a:r>
                      <a:endParaRPr sz="1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i="1" spc="-1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8512,3</a:t>
                      </a:r>
                      <a:endParaRPr sz="12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ject 3"/>
          <p:cNvSpPr/>
          <p:nvPr/>
        </p:nvSpPr>
        <p:spPr>
          <a:xfrm>
            <a:off x="2514600" y="342899"/>
            <a:ext cx="5458968" cy="914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408333" cy="345069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5400" b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7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r>
              <a:rPr lang="ru-RU" altLang="ru-RU" sz="7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6"/>
          <p:cNvSpPr>
            <a:spLocks noGrp="1" noChangeArrowheads="1"/>
          </p:cNvSpPr>
          <p:nvPr>
            <p:ph sz="quarter" idx="13"/>
          </p:nvPr>
        </p:nvSpPr>
        <p:spPr>
          <a:xfrm>
            <a:off x="457200" y="4267200"/>
            <a:ext cx="8153400" cy="21336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	Представленная </a:t>
            </a:r>
            <a:r>
              <a:rPr lang="ru-RU" altLang="ru-RU" sz="1400" dirty="0">
                <a:latin typeface="Times New Roman" panose="02020603050405020304" pitchFamily="18" charset="0"/>
              </a:rPr>
              <a:t>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муниципального района затрагивает интересы каждого жителя 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Ароматновского сельского поселения Белогорского района Республики Крым.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                Граждане 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                Мы постарались в доступной и понятной для граждан форме показать основные параметры бюджета муниципального района.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Глава администрации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И.В. Кудинов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alt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3074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3429000" y="609600"/>
            <a:ext cx="5286375" cy="3200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Уважаемые жители Ароматновского сельского поселения!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        </a:t>
            </a:r>
            <a:endParaRPr lang="en-US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Главная задача бюджетной политики – </a:t>
            </a:r>
            <a:endParaRPr lang="en-US" altLang="ru-RU" sz="1400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это  обеспечение прозрачности и открытости </a:t>
            </a:r>
            <a:endParaRPr lang="en-US" altLang="ru-RU" sz="1400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бюджетного процесса.  </a:t>
            </a:r>
            <a:endParaRPr lang="en-US" altLang="ru-RU" sz="1400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Именно с этой целью Администрацией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Ароматновского сельского поселения Белогорского района разработан «Бюджет для граждан», который в доступной форме познакомит Вас</a:t>
            </a:r>
            <a:endParaRPr lang="en-US" altLang="ru-RU" sz="1400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 с положениями основного финансового документа Ароматновского сельского поселения - бюджета Ароматновского сельского поселения Белогорского района на 2026 год и на плановый период 2027 и 2028 годов.</a:t>
            </a:r>
          </a:p>
        </p:txBody>
      </p:sp>
      <p:sp>
        <p:nvSpPr>
          <p:cNvPr id="3075" name="AutoShape 10" descr="getattach?file=DSC_079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 dirty="0"/>
          </a:p>
        </p:txBody>
      </p:sp>
      <p:sp>
        <p:nvSpPr>
          <p:cNvPr id="3076" name="AutoShape 12" descr="getattach?file=DSC_079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b="0" u="none" dirty="0"/>
          </a:p>
        </p:txBody>
      </p:sp>
      <p:pic>
        <p:nvPicPr>
          <p:cNvPr id="3079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90374" y="1371601"/>
            <a:ext cx="173382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Ароматновское</a:t>
            </a:r>
            <a:endParaRPr lang="ru-RU" sz="40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1"/>
            <a:ext cx="1371600" cy="1143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300" y="-22860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2400" y="228600"/>
            <a:ext cx="861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2000" u="none" kern="0" dirty="0" smtClean="0">
                <a:latin typeface="Times New Roman" panose="02020603050405020304" pitchFamily="18" charset="0"/>
              </a:rPr>
              <a:t>Статус – сельское  поселение</a:t>
            </a:r>
            <a:endParaRPr lang="ru-RU" sz="2000" u="none" kern="0" dirty="0">
              <a:latin typeface="Times New Roman" panose="02020603050405020304" pitchFamily="18" charset="0"/>
            </a:endParaRPr>
          </a:p>
          <a:p>
            <a:pPr marL="342900" lvl="0" indent="-342900" algn="l" ea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2000" u="none" kern="0" dirty="0" smtClean="0">
                <a:latin typeface="Times New Roman" panose="02020603050405020304" pitchFamily="18" charset="0"/>
              </a:rPr>
              <a:t>Административный центр – село Ароматное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2000" u="none" kern="0" dirty="0" smtClean="0">
                <a:latin typeface="Times New Roman" panose="02020603050405020304" pitchFamily="18" charset="0"/>
              </a:rPr>
              <a:t>Муниципальный район – Белогорский район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sz="2000" u="none" kern="0" dirty="0" smtClean="0">
                <a:latin typeface="Times New Roman" panose="02020603050405020304" pitchFamily="18" charset="0"/>
              </a:rPr>
              <a:t>Субъект РФ – Республика Крым</a:t>
            </a:r>
            <a:endParaRPr lang="ru-RU" sz="2000" u="none" kern="0" dirty="0">
              <a:latin typeface="Times New Roman" panose="02020603050405020304" pitchFamily="18" charset="0"/>
            </a:endParaRP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99FF99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ru-RU" sz="2000" b="0" u="none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2095150"/>
            <a:ext cx="8610600" cy="341632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Ароматное (ранее Розенталь).</a:t>
            </a:r>
            <a:br>
              <a:rPr lang="ru-RU" sz="2400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Расположено в </a:t>
            </a:r>
            <a:r>
              <a:rPr lang="ru-RU" sz="2400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от районного центра 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города Белогорска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км от г. Симферополь. 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села протекает речка </a:t>
            </a:r>
            <a:r>
              <a:rPr lang="ru-RU" sz="2400" u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Бурульча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Площадь территории </a:t>
            </a:r>
            <a:r>
              <a:rPr lang="ru-RU" sz="2400" u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Ароматновского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совета – более 8,8 тыс. га., население – </a:t>
            </a:r>
            <a:r>
              <a:rPr lang="ru-RU" sz="2400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2,5 тыс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День села – вторая суббота сентября.</a:t>
            </a:r>
          </a:p>
          <a:p>
            <a:pPr algn="l"/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состав </a:t>
            </a:r>
            <a:r>
              <a:rPr lang="ru-RU" sz="2400" u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Ароматновского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совета входят села </a:t>
            </a:r>
            <a:r>
              <a:rPr lang="ru-RU" sz="2400" u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Красногорье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Курортное</a:t>
            </a:r>
            <a:r>
              <a:rPr lang="ru-RU" sz="24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0_image_2274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5"/>
          <p:cNvSpPr>
            <a:spLocks noChangeArrowheads="1"/>
          </p:cNvSpPr>
          <p:nvPr/>
        </p:nvSpPr>
        <p:spPr bwMode="auto">
          <a:xfrm>
            <a:off x="1600200" y="152400"/>
            <a:ext cx="61722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i="1" u="none"/>
              <a:t>ЧТО ТАКОЕ БЮДЖЕТ?</a:t>
            </a:r>
          </a:p>
        </p:txBody>
      </p:sp>
      <p:sp>
        <p:nvSpPr>
          <p:cNvPr id="4100" name="AutoShape 16"/>
          <p:cNvSpPr>
            <a:spLocks noChangeArrowheads="1"/>
          </p:cNvSpPr>
          <p:nvPr/>
        </p:nvSpPr>
        <p:spPr bwMode="auto">
          <a:xfrm>
            <a:off x="152400" y="2362200"/>
            <a:ext cx="2819400" cy="2971800"/>
          </a:xfrm>
          <a:prstGeom prst="octagon">
            <a:avLst>
              <a:gd name="adj" fmla="val 2928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/>
              <a:t>ДОХОДЫ</a:t>
            </a:r>
            <a:endParaRPr lang="en-US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это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поступающие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в бюджет денежные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средства (налоги,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административные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платежи и сборы,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безвозмездные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поступления)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u="none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0" u="none" dirty="0"/>
          </a:p>
        </p:txBody>
      </p:sp>
      <p:sp>
        <p:nvSpPr>
          <p:cNvPr id="4101" name="AutoShape 17"/>
          <p:cNvSpPr>
            <a:spLocks noChangeArrowheads="1"/>
          </p:cNvSpPr>
          <p:nvPr/>
        </p:nvSpPr>
        <p:spPr bwMode="auto">
          <a:xfrm>
            <a:off x="5943600" y="2362200"/>
            <a:ext cx="3048000" cy="3048000"/>
          </a:xfrm>
          <a:prstGeom prst="octagon">
            <a:avLst>
              <a:gd name="adj" fmla="val 2928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/>
              <a:t>РАСХОДЫ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это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выплачиваемые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 из бюджета денежные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средства на содержание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муниципальных</a:t>
            </a:r>
            <a:r>
              <a:rPr lang="ru-RU" altLang="ru-RU" sz="1600" dirty="0"/>
              <a:t> </a:t>
            </a:r>
            <a:endParaRPr lang="en-US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учреждений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(образование, ЖКХ,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культура),</a:t>
            </a:r>
            <a:r>
              <a:rPr lang="en-US" altLang="ru-RU" sz="1600" u="none" dirty="0"/>
              <a:t> </a:t>
            </a:r>
            <a:endParaRPr lang="ru-RU" altLang="ru-RU" sz="1600" u="none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капитальное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строительство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и др.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u="none" dirty="0"/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304800" y="849923"/>
            <a:ext cx="8534400" cy="121920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/>
              <a:t>БЮДЖЕТ</a:t>
            </a:r>
            <a:r>
              <a:rPr lang="ru-RU" altLang="ru-RU" sz="1600" i="1" u="none" dirty="0"/>
              <a:t> </a:t>
            </a:r>
            <a:r>
              <a:rPr lang="ru-RU" altLang="ru-RU" sz="1600" u="none" dirty="0"/>
              <a:t>– форма образования и расходования денежных средств,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предназначенных для финансового обеспечения задач и функций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/>
              <a:t>местного </a:t>
            </a:r>
            <a:r>
              <a:rPr lang="ru-RU" altLang="ru-RU" sz="1600" u="none" dirty="0" smtClean="0"/>
              <a:t>самоуправления. </a:t>
            </a:r>
            <a:r>
              <a:rPr lang="ru-RU" altLang="ru-RU" sz="1600" u="none" dirty="0"/>
              <a:t>В нем отражены цели развития общества и </a:t>
            </a:r>
            <a:endParaRPr lang="ru-RU" altLang="ru-RU" sz="1600" u="none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none" dirty="0" smtClean="0"/>
              <a:t>запланированы  </a:t>
            </a:r>
            <a:r>
              <a:rPr lang="ru-RU" altLang="ru-RU" sz="1600" u="none" dirty="0"/>
              <a:t>расходы для их </a:t>
            </a:r>
            <a:r>
              <a:rPr lang="ru-RU" altLang="ru-RU" sz="1600" u="none" dirty="0" smtClean="0"/>
              <a:t>достижения.</a:t>
            </a:r>
            <a:endParaRPr lang="ru-RU" altLang="ru-RU" sz="1600" u="none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0" u="none" dirty="0"/>
          </a:p>
        </p:txBody>
      </p:sp>
      <p:sp>
        <p:nvSpPr>
          <p:cNvPr id="4103" name="AutoShape 21"/>
          <p:cNvSpPr>
            <a:spLocks noChangeArrowheads="1"/>
          </p:cNvSpPr>
          <p:nvPr/>
        </p:nvSpPr>
        <p:spPr bwMode="auto">
          <a:xfrm>
            <a:off x="4648200" y="5562600"/>
            <a:ext cx="4343400" cy="1143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prstDash val="sysDot"/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u="none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u="none"/>
              <a:t>Если расходная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u="none"/>
              <a:t>превышает доходную,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u="none"/>
              <a:t> то бюджет формируется 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/>
              <a:t>ДЕФИЦИТОМ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0" u="none"/>
          </a:p>
        </p:txBody>
      </p:sp>
      <p:sp>
        <p:nvSpPr>
          <p:cNvPr id="4104" name="AutoShape 23"/>
          <p:cNvSpPr>
            <a:spLocks noChangeArrowheads="1"/>
          </p:cNvSpPr>
          <p:nvPr/>
        </p:nvSpPr>
        <p:spPr bwMode="auto">
          <a:xfrm>
            <a:off x="152400" y="5562600"/>
            <a:ext cx="4343400" cy="1143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prstDash val="sysDot"/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u="none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u="none" dirty="0"/>
              <a:t>Превышение доходов над расходами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u="none" dirty="0"/>
              <a:t>образует положительный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u="none" dirty="0"/>
              <a:t>остаток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/>
              <a:t>ПРОФИЦИТ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0" u="none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бюдж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5482"/>
            <a:ext cx="9601200" cy="62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8706104" y="42036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 dirty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1441468"/>
            <a:ext cx="2292096" cy="629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0411" y="1857755"/>
            <a:ext cx="1397508" cy="629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92807" y="1857755"/>
            <a:ext cx="612648" cy="629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b="0" u="none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37" name="Схема 36"/>
          <p:cNvGraphicFramePr>
            <a:graphicFrameLocks noChangeAspect="1"/>
          </p:cNvGraphicFramePr>
          <p:nvPr/>
        </p:nvGraphicFramePr>
        <p:xfrm>
          <a:off x="275257" y="42035"/>
          <a:ext cx="8593485" cy="65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9" name="Овал 38"/>
          <p:cNvSpPr/>
          <p:nvPr/>
        </p:nvSpPr>
        <p:spPr>
          <a:xfrm>
            <a:off x="2743200" y="2487167"/>
            <a:ext cx="3133344" cy="2008633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u="none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задачи и приоритетные направления бюджетной политики </a:t>
            </a:r>
            <a:r>
              <a:rPr lang="ru-RU" sz="140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Ароматновского сельского поселения </a:t>
            </a:r>
            <a:r>
              <a:rPr lang="ru-RU" sz="1400" u="none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140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 </a:t>
            </a:r>
            <a:r>
              <a:rPr lang="ru-RU" sz="1400" u="none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на плановый период </a:t>
            </a:r>
            <a:r>
              <a:rPr lang="ru-RU" sz="140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и 2028годов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2800" b="1" i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lang="ru-RU" altLang="ru-RU" sz="2800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altLang="ru-RU" sz="2800" b="1" i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Ароматновского</a:t>
            </a:r>
            <a:r>
              <a:rPr lang="ru-RU" altLang="ru-RU" sz="2800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сельского поселения</a:t>
            </a:r>
            <a:r>
              <a:rPr lang="ru-RU" alt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9400" y="1727200"/>
          <a:ext cx="3937000" cy="20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429000" y="4648200"/>
            <a:ext cx="5715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685069045"/>
              </p:ext>
            </p:extLst>
          </p:nvPr>
        </p:nvGraphicFramePr>
        <p:xfrm>
          <a:off x="76200" y="2184400"/>
          <a:ext cx="8763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5" descr="5-16-002520-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585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9" descr="vladimiro-putino-pranesimas-salies-parlamento-zemiesiems-rumams-666942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70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1" descr="9bbbf0bc-0b63-11e5-bfe6-0025909300e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624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u="sng" smtClean="0">
                <a:latin typeface="Candara" panose="020E0502030303020204" pitchFamily="34" charset="0"/>
              </a:rPr>
              <a:t>ГРАЖДАНИН</a:t>
            </a:r>
            <a:r>
              <a:rPr lang="ru-RU" altLang="ru-RU" sz="2400" b="1" u="sng" smtClean="0">
                <a:latin typeface="Candara" panose="020E0502030303020204" pitchFamily="34" charset="0"/>
              </a:rPr>
              <a:t>, как налогоплательщик,</a:t>
            </a:r>
            <a:r>
              <a:rPr lang="ru-RU" altLang="ru-RU" sz="2400" b="1" i="1" u="sng" smtClean="0">
                <a:latin typeface="Candara" panose="020E0502030303020204" pitchFamily="34" charset="0"/>
              </a:rPr>
              <a:t> помогает формировать доходную часть бюджета</a:t>
            </a:r>
            <a:endParaRPr lang="en-US" altLang="ru-RU" sz="2400" b="1" i="1" u="sng" smtClean="0">
              <a:latin typeface="Candara" panose="020E0502030303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i="1" u="sng" smtClean="0">
              <a:latin typeface="Candara" panose="020E0502030303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1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1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1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1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1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u="sng" smtClean="0">
                <a:latin typeface="Candara" panose="020E0502030303020204" pitchFamily="34" charset="0"/>
              </a:rPr>
              <a:t>ГРАЖДАНИН</a:t>
            </a:r>
            <a:r>
              <a:rPr lang="en-US" altLang="ru-RU" b="1" u="sng" smtClean="0">
                <a:latin typeface="Candara" panose="020E0502030303020204" pitchFamily="34" charset="0"/>
              </a:rPr>
              <a:t> - </a:t>
            </a:r>
            <a:r>
              <a:rPr lang="ru-RU" altLang="ru-RU" sz="2400" b="1" u="sng" smtClean="0">
                <a:latin typeface="Candara" panose="020E0502030303020204" pitchFamily="34" charset="0"/>
              </a:rPr>
              <a:t>получатель социальных гарантий </a:t>
            </a:r>
            <a:r>
              <a:rPr lang="ru-RU" altLang="ru-RU" sz="2400" b="1" i="1" u="sng" smtClean="0">
                <a:latin typeface="Candara" panose="020E0502030303020204" pitchFamily="34" charset="0"/>
              </a:rPr>
              <a:t>– образование,</a:t>
            </a:r>
            <a:r>
              <a:rPr lang="en-US" altLang="ru-RU" sz="2400" b="1" i="1" u="sng" smtClean="0">
                <a:latin typeface="Candara" panose="020E0502030303020204" pitchFamily="34" charset="0"/>
              </a:rPr>
              <a:t> </a:t>
            </a:r>
            <a:r>
              <a:rPr lang="ru-RU" altLang="ru-RU" sz="2400" b="1" i="1" u="sng" smtClean="0">
                <a:latin typeface="Candara" panose="020E0502030303020204" pitchFamily="34" charset="0"/>
              </a:rPr>
              <a:t>ЖКХ, культура, физическая культура, спорт и другие</a:t>
            </a:r>
            <a:r>
              <a:rPr lang="en-US" altLang="ru-RU" sz="2400" b="1" i="1" u="sng" smtClean="0">
                <a:latin typeface="Candara" panose="020E0502030303020204" pitchFamily="34" charset="0"/>
              </a:rPr>
              <a:t> </a:t>
            </a:r>
            <a:r>
              <a:rPr lang="ru-RU" altLang="ru-RU" sz="2400" b="1" i="1" u="sng" smtClean="0">
                <a:latin typeface="Candara" panose="020E0502030303020204" pitchFamily="34" charset="0"/>
              </a:rPr>
              <a:t>направления социальных гарантий населению</a:t>
            </a:r>
            <a:r>
              <a:rPr lang="en-US" altLang="ru-RU" sz="2400" b="1" i="1" u="sng" smtClean="0">
                <a:latin typeface="Candara" panose="020E0502030303020204" pitchFamily="34" charset="0"/>
              </a:rPr>
              <a:t> (</a:t>
            </a:r>
            <a:r>
              <a:rPr lang="ru-RU" altLang="ru-RU" sz="2400" b="1" i="1" u="sng" smtClean="0">
                <a:latin typeface="Candara" panose="020E0502030303020204" pitchFamily="34" charset="0"/>
              </a:rPr>
              <a:t>расходная часть бюджета</a:t>
            </a:r>
            <a:r>
              <a:rPr lang="en-US" altLang="ru-RU" sz="2400" b="1" i="1" u="sng" smtClean="0">
                <a:latin typeface="Candara" panose="020E0502030303020204" pitchFamily="34" charset="0"/>
              </a:rPr>
              <a:t>)</a:t>
            </a:r>
            <a:endParaRPr lang="ru-RU" altLang="ru-RU" sz="2400" b="1" i="1" u="sng" smtClean="0">
              <a:latin typeface="Candara" panose="020E0502030303020204" pitchFamily="34" charset="0"/>
            </a:endParaRPr>
          </a:p>
        </p:txBody>
      </p:sp>
      <p:pic>
        <p:nvPicPr>
          <p:cNvPr id="6147" name="Picture 9" descr="1394620137_money_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8194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676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819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" y="4724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23"/>
          <p:cNvSpPr>
            <a:spLocks noChangeArrowheads="1"/>
          </p:cNvSpPr>
          <p:nvPr/>
        </p:nvSpPr>
        <p:spPr bwMode="auto">
          <a:xfrm>
            <a:off x="457200" y="152400"/>
            <a:ext cx="8458200" cy="457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i="1" u="none" dirty="0"/>
              <a:t>Участие граждан в бюджетном процессе</a:t>
            </a:r>
          </a:p>
        </p:txBody>
      </p:sp>
      <p:pic>
        <p:nvPicPr>
          <p:cNvPr id="6152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28433" y="4724400"/>
            <a:ext cx="2506133" cy="18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48400" y="4880466"/>
            <a:ext cx="2514600" cy="167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52" y="137160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05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09000" y="638302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BF5F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52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1533</Words>
  <Application>Microsoft Office PowerPoint</Application>
  <PresentationFormat>Экран (4:3)</PresentationFormat>
  <Paragraphs>415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Остин</vt:lpstr>
      <vt:lpstr>Воздушный поток</vt:lpstr>
      <vt:lpstr>Бюджет для граждан</vt:lpstr>
      <vt:lpstr>Слайд 2</vt:lpstr>
      <vt:lpstr>Слайд 3</vt:lpstr>
      <vt:lpstr>Сельское поселение Ароматновское</vt:lpstr>
      <vt:lpstr>Слайд 5</vt:lpstr>
      <vt:lpstr>Слайд 6</vt:lpstr>
      <vt:lpstr>Основание проекта бюджета Ароматновского          сельского поселения </vt:lpstr>
      <vt:lpstr>Слайд 8</vt:lpstr>
      <vt:lpstr>Слайд 9</vt:lpstr>
      <vt:lpstr>ДОХОДЫ – РАСХОДЫ = ДЕФИЦИТ (ПРОФИЦИТ)</vt:lpstr>
      <vt:lpstr>Бюдетный процесс – ежегодное формирование и исполнение бюджета</vt:lpstr>
      <vt:lpstr>Взаимодействие участников бюджетного процесса в подготовке  проекта бюджета сельского поселения</vt:lpstr>
      <vt:lpstr>Слайд 13</vt:lpstr>
      <vt:lpstr>Слайд 14</vt:lpstr>
      <vt:lpstr> </vt:lpstr>
      <vt:lpstr>  </vt:lpstr>
      <vt:lpstr>Слайд 17</vt:lpstr>
      <vt:lpstr>Слайд 18</vt:lpstr>
      <vt:lpstr> Расходы  бюджета  Ароматновского сельского поселения по разделам и подразделам бюджетной классификации </vt:lpstr>
      <vt:lpstr>Слайд 20</vt:lpstr>
      <vt:lpstr>   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Рабочий</cp:lastModifiedBy>
  <cp:revision>459</cp:revision>
  <cp:lastPrinted>2113-01-01T00:00:00Z</cp:lastPrinted>
  <dcterms:created xsi:type="dcterms:W3CDTF">2113-01-01T00:00:00Z</dcterms:created>
  <dcterms:modified xsi:type="dcterms:W3CDTF">2025-11-11T12:58:20Z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73B92073730348798F1D89AFE572B68F</vt:lpwstr>
  </property>
  <property fmtid="{D5CDD505-2E9C-101B-9397-08002B2CF9AE}" pid="4" name="KSOProductBuildVer">
    <vt:lpwstr>1049-11.2.0.11073</vt:lpwstr>
  </property>
</Properties>
</file>